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286" r:id="rId6"/>
    <p:sldId id="287" r:id="rId7"/>
    <p:sldId id="288" r:id="rId8"/>
    <p:sldId id="273" r:id="rId9"/>
    <p:sldId id="270" r:id="rId10"/>
    <p:sldId id="28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B82922-C6D6-AE2F-A8A1-66ABCA815D05}" name="華 秋本" initials="華秋" userId="297fb004fc5de9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BEAB6-1DD0-412D-9B85-5066FE6A3404}" v="2" dt="2025-03-11T01:06:35.674"/>
    <p1510:client id="{3F68C633-6963-46F4-B3DC-51E0BECC3618}" v="15" dt="2025-03-11T01:03:01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秋本　華" userId="S::s821330001@kpu.ac.jp::153198ee-8046-4d04-ba62-27d984f16bf7" providerId="AD" clId="Web-{3F68C633-6963-46F4-B3DC-51E0BECC3618}"/>
    <pc:docChg chg="modSld">
      <pc:chgData name="秋本　華" userId="S::s821330001@kpu.ac.jp::153198ee-8046-4d04-ba62-27d984f16bf7" providerId="AD" clId="Web-{3F68C633-6963-46F4-B3DC-51E0BECC3618}" dt="2025-03-11T01:02:57.907" v="7" actId="20577"/>
      <pc:docMkLst>
        <pc:docMk/>
      </pc:docMkLst>
      <pc:sldChg chg="modSp">
        <pc:chgData name="秋本　華" userId="S::s821330001@kpu.ac.jp::153198ee-8046-4d04-ba62-27d984f16bf7" providerId="AD" clId="Web-{3F68C633-6963-46F4-B3DC-51E0BECC3618}" dt="2025-03-11T01:02:32.453" v="2" actId="1076"/>
        <pc:sldMkLst>
          <pc:docMk/>
          <pc:sldMk cId="2918958413" sldId="273"/>
        </pc:sldMkLst>
        <pc:picChg chg="mod">
          <ac:chgData name="秋本　華" userId="S::s821330001@kpu.ac.jp::153198ee-8046-4d04-ba62-27d984f16bf7" providerId="AD" clId="Web-{3F68C633-6963-46F4-B3DC-51E0BECC3618}" dt="2025-03-11T01:02:32.453" v="2" actId="1076"/>
          <ac:picMkLst>
            <pc:docMk/>
            <pc:sldMk cId="2918958413" sldId="273"/>
            <ac:picMk id="2" creationId="{B163817D-B88D-55E0-60A4-90519182C3DB}"/>
          </ac:picMkLst>
        </pc:picChg>
      </pc:sldChg>
      <pc:sldChg chg="modSp">
        <pc:chgData name="秋本　華" userId="S::s821330001@kpu.ac.jp::153198ee-8046-4d04-ba62-27d984f16bf7" providerId="AD" clId="Web-{3F68C633-6963-46F4-B3DC-51E0BECC3618}" dt="2025-03-11T01:02:57.907" v="7" actId="20577"/>
        <pc:sldMkLst>
          <pc:docMk/>
          <pc:sldMk cId="1880238661" sldId="285"/>
        </pc:sldMkLst>
        <pc:spChg chg="mod">
          <ac:chgData name="秋本　華" userId="S::s821330001@kpu.ac.jp::153198ee-8046-4d04-ba62-27d984f16bf7" providerId="AD" clId="Web-{3F68C633-6963-46F4-B3DC-51E0BECC3618}" dt="2025-03-11T01:02:57.907" v="7" actId="20577"/>
          <ac:spMkLst>
            <pc:docMk/>
            <pc:sldMk cId="1880238661" sldId="285"/>
            <ac:spMk id="18" creationId="{428AD22B-17D8-942F-D4E0-F3D79CBB6E44}"/>
          </ac:spMkLst>
        </pc:spChg>
      </pc:sldChg>
    </pc:docChg>
  </pc:docChgLst>
  <pc:docChgLst>
    <pc:chgData name="秋本　華" userId="153198ee-8046-4d04-ba62-27d984f16bf7" providerId="ADAL" clId="{08CBEAB6-1DD0-412D-9B85-5066FE6A3404}"/>
    <pc:docChg chg="custSel modSld">
      <pc:chgData name="秋本　華" userId="153198ee-8046-4d04-ba62-27d984f16bf7" providerId="ADAL" clId="{08CBEAB6-1DD0-412D-9B85-5066FE6A3404}" dt="2025-03-11T01:06:52.322" v="7" actId="14100"/>
      <pc:docMkLst>
        <pc:docMk/>
      </pc:docMkLst>
      <pc:sldChg chg="addSp delSp modSp mod">
        <pc:chgData name="秋本　華" userId="153198ee-8046-4d04-ba62-27d984f16bf7" providerId="ADAL" clId="{08CBEAB6-1DD0-412D-9B85-5066FE6A3404}" dt="2025-03-11T01:06:52.322" v="7" actId="14100"/>
        <pc:sldMkLst>
          <pc:docMk/>
          <pc:sldMk cId="2918958413" sldId="273"/>
        </pc:sldMkLst>
        <pc:picChg chg="del">
          <ac:chgData name="秋本　華" userId="153198ee-8046-4d04-ba62-27d984f16bf7" providerId="ADAL" clId="{08CBEAB6-1DD0-412D-9B85-5066FE6A3404}" dt="2025-03-11T01:04:40.601" v="1" actId="478"/>
          <ac:picMkLst>
            <pc:docMk/>
            <pc:sldMk cId="2918958413" sldId="273"/>
            <ac:picMk id="2" creationId="{B163817D-B88D-55E0-60A4-90519182C3DB}"/>
          </ac:picMkLst>
        </pc:picChg>
        <pc:picChg chg="add del">
          <ac:chgData name="秋本　華" userId="153198ee-8046-4d04-ba62-27d984f16bf7" providerId="ADAL" clId="{08CBEAB6-1DD0-412D-9B85-5066FE6A3404}" dt="2025-03-11T01:04:43.238" v="2" actId="478"/>
          <ac:picMkLst>
            <pc:docMk/>
            <pc:sldMk cId="2918958413" sldId="273"/>
            <ac:picMk id="10" creationId="{E73B3504-55B5-878A-7630-53E71997CC7A}"/>
          </ac:picMkLst>
        </pc:picChg>
        <pc:picChg chg="add mod">
          <ac:chgData name="秋本　華" userId="153198ee-8046-4d04-ba62-27d984f16bf7" providerId="ADAL" clId="{08CBEAB6-1DD0-412D-9B85-5066FE6A3404}" dt="2025-03-11T01:06:52.322" v="7" actId="14100"/>
          <ac:picMkLst>
            <pc:docMk/>
            <pc:sldMk cId="2918958413" sldId="273"/>
            <ac:picMk id="13" creationId="{49655D13-91FA-B2F5-8EB7-4DADAA8C91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859B1-C861-4877-AF16-46EDF131E4A1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7DEAD-6A0D-402D-8E79-F08F4D728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76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67C33-3D7B-4370-9340-822BABF8DEE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16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67C33-3D7B-4370-9340-822BABF8DEE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72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67C33-3D7B-4370-9340-822BABF8DEE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20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67C33-3D7B-4370-9340-822BABF8DEE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93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E21D-DF8C-4527-9C6D-FB91027EE9F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24-BBC0-43BC-AED7-BE6F8E772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31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E21D-DF8C-4527-9C6D-FB91027EE9F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24-BBC0-43BC-AED7-BE6F8E772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66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E21D-DF8C-4527-9C6D-FB91027EE9F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24-BBC0-43BC-AED7-BE6F8E772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17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E21D-DF8C-4527-9C6D-FB91027EE9F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24-BBC0-43BC-AED7-BE6F8E772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E21D-DF8C-4527-9C6D-FB91027EE9F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24-BBC0-43BC-AED7-BE6F8E772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89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E21D-DF8C-4527-9C6D-FB91027EE9F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24-BBC0-43BC-AED7-BE6F8E772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21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E21D-DF8C-4527-9C6D-FB91027EE9F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24-BBC0-43BC-AED7-BE6F8E772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54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E21D-DF8C-4527-9C6D-FB91027EE9F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24-BBC0-43BC-AED7-BE6F8E772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56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E21D-DF8C-4527-9C6D-FB91027EE9F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24-BBC0-43BC-AED7-BE6F8E772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19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E21D-DF8C-4527-9C6D-FB91027EE9F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24-BBC0-43BC-AED7-BE6F8E772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19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E21D-DF8C-4527-9C6D-FB91027EE9F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24-BBC0-43BC-AED7-BE6F8E772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59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E21D-DF8C-4527-9C6D-FB91027EE9FD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9824-BBC0-43BC-AED7-BE6F8E772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75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BEAA6-C3F2-CF2B-50D7-A9351FAC1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9397" y="2498283"/>
            <a:ext cx="4545205" cy="1680568"/>
          </a:xfrm>
        </p:spPr>
        <p:txBody>
          <a:bodyPr anchor="ctr">
            <a:noAutofit/>
          </a:bodyPr>
          <a:lstStyle/>
          <a:p>
            <a:pPr algn="l"/>
            <a:r>
              <a:rPr lang="en-US" altLang="ja-JP" sz="4000" dirty="0">
                <a:latin typeface="+mn-lt"/>
                <a:ea typeface="+mn-ea"/>
              </a:rPr>
              <a:t>              </a:t>
            </a:r>
            <a:br>
              <a:rPr lang="en-US" altLang="ja-JP" sz="4000" dirty="0">
                <a:latin typeface="+mn-lt"/>
                <a:ea typeface="+mn-ea"/>
              </a:rPr>
            </a:br>
            <a:r>
              <a:rPr lang="ja-JP" altLang="en-US" sz="4000" dirty="0">
                <a:latin typeface="+mn-lt"/>
                <a:ea typeface="+mn-ea"/>
              </a:rPr>
              <a:t>  </a:t>
            </a:r>
            <a:r>
              <a:rPr lang="ja-JP" altLang="en-US" sz="4000" dirty="0"/>
              <a:t>　</a:t>
            </a:r>
            <a:br>
              <a:rPr lang="en-US" altLang="ja-JP" sz="4000" dirty="0"/>
            </a:br>
            <a:r>
              <a:rPr lang="ja-JP" altLang="en-US" sz="4000" dirty="0">
                <a:latin typeface="+mn-ea"/>
                <a:ea typeface="+mn-ea"/>
              </a:rPr>
              <a:t>備蓄食品について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01B5A0-4064-E67B-3BC7-5AE01CFEAC31}"/>
              </a:ext>
            </a:extLst>
          </p:cNvPr>
          <p:cNvSpPr txBox="1"/>
          <p:nvPr/>
        </p:nvSpPr>
        <p:spPr>
          <a:xfrm>
            <a:off x="495572" y="685689"/>
            <a:ext cx="8073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effectLst/>
                <a:latin typeface="+mn-ea"/>
                <a:cs typeface="Times New Roman" panose="02020603050405020304" pitchFamily="18" charset="0"/>
              </a:rPr>
              <a:t>小目標③　災害時への備えに取り組む態度を養う</a:t>
            </a:r>
            <a:endParaRPr lang="ja-JP" altLang="en-US" sz="20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89F8B5-0ED0-288A-23B5-BCE9EF356AEE}"/>
              </a:ext>
            </a:extLst>
          </p:cNvPr>
          <p:cNvSpPr txBox="1"/>
          <p:nvPr/>
        </p:nvSpPr>
        <p:spPr>
          <a:xfrm>
            <a:off x="3195827" y="2396294"/>
            <a:ext cx="275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+mn-ea"/>
              </a:rPr>
              <a:t>学習９</a:t>
            </a:r>
            <a:endParaRPr kumimoji="1" lang="en-US" altLang="ja-JP" sz="4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50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639" y="2380058"/>
            <a:ext cx="8384722" cy="2097882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ja-JP" sz="4000" dirty="0">
                <a:latin typeface="+mn-lt"/>
              </a:rPr>
            </a:br>
            <a:r>
              <a:rPr lang="ja-JP" altLang="en-US" sz="4000" dirty="0">
                <a:latin typeface="+mn-lt"/>
              </a:rPr>
              <a:t>①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災害時の食と食事の栄養バランスについて知る。</a:t>
            </a:r>
            <a:endParaRPr kumimoji="1" lang="ja-JP" altLang="en-US" sz="4000" dirty="0">
              <a:latin typeface="+mn-ea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B3C63D-B1FB-35C8-238C-2945A87347E7}"/>
              </a:ext>
            </a:extLst>
          </p:cNvPr>
          <p:cNvSpPr txBox="1"/>
          <p:nvPr/>
        </p:nvSpPr>
        <p:spPr>
          <a:xfrm>
            <a:off x="3326457" y="1995338"/>
            <a:ext cx="275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+mn-ea"/>
              </a:rPr>
              <a:t>学習９</a:t>
            </a:r>
          </a:p>
        </p:txBody>
      </p:sp>
    </p:spTree>
    <p:extLst>
      <p:ext uri="{BB962C8B-B14F-4D97-AF65-F5344CB8AC3E}">
        <p14:creationId xmlns:p14="http://schemas.microsoft.com/office/powerpoint/2010/main" val="135381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493C21-A8C2-5A80-B68F-76836840221B}"/>
              </a:ext>
            </a:extLst>
          </p:cNvPr>
          <p:cNvSpPr txBox="1"/>
          <p:nvPr/>
        </p:nvSpPr>
        <p:spPr>
          <a:xfrm>
            <a:off x="534704" y="345073"/>
            <a:ext cx="8074587" cy="1661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00138" indent="-1100138"/>
            <a:r>
              <a:rPr lang="ja-JP" altLang="en-US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　　 さいがい　　　</a:t>
            </a:r>
            <a:endParaRPr lang="en-US" altLang="ja-JP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ctr"/>
            <a:r>
              <a:rPr lang="ja-JP" altLang="en-US" sz="28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地しんなどの災害のとき、他の場所から</a:t>
            </a:r>
            <a:endParaRPr lang="en-US" altLang="ja-JP" sz="28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ctr"/>
            <a:r>
              <a:rPr lang="ja-JP" altLang="en-US" sz="28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食べ物などのものがとどくまでにどれくらい</a:t>
            </a:r>
            <a:endParaRPr lang="en-US" altLang="ja-JP" sz="28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ctr"/>
            <a:r>
              <a:rPr lang="ja-JP" altLang="en-US" sz="28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かかるでしょう</a:t>
            </a:r>
            <a:r>
              <a:rPr lang="en-US" altLang="ja-JP" sz="28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⁇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5ADEA5-F7D8-EA0A-8B4C-6384E99D72CF}"/>
              </a:ext>
            </a:extLst>
          </p:cNvPr>
          <p:cNvSpPr txBox="1"/>
          <p:nvPr/>
        </p:nvSpPr>
        <p:spPr>
          <a:xfrm>
            <a:off x="1166075" y="2351782"/>
            <a:ext cx="6811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0138" indent="-1100138" algn="just"/>
            <a:r>
              <a:rPr lang="ja-JP" altLang="en-US" sz="3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①半日</a:t>
            </a:r>
            <a:r>
              <a:rPr lang="en-US" altLang="ja-JP" sz="3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3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起きてから</a:t>
            </a:r>
            <a:r>
              <a:rPr lang="en-US" altLang="ja-JP" sz="3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lang="ja-JP" altLang="en-US" sz="3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時間</a:t>
            </a:r>
            <a:r>
              <a:rPr lang="en-US" altLang="ja-JP" sz="3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  <a:p>
            <a:pPr marL="1100138" indent="-1100138" algn="just"/>
            <a:r>
              <a:rPr lang="ja-JP" altLang="en-US" sz="3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②</a:t>
            </a:r>
            <a:r>
              <a:rPr lang="en-US" altLang="ja-JP" sz="3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ja-JP" altLang="en-US" sz="3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</a:t>
            </a:r>
            <a:endParaRPr lang="en-US" altLang="ja-JP" sz="36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just"/>
            <a:r>
              <a:rPr lang="ja-JP" altLang="en-US" sz="3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③</a:t>
            </a:r>
            <a:r>
              <a:rPr lang="en-US" altLang="ja-JP" sz="3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3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週間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815B9E-C582-6A54-930A-0B9C2B1B6143}"/>
              </a:ext>
            </a:extLst>
          </p:cNvPr>
          <p:cNvSpPr txBox="1"/>
          <p:nvPr/>
        </p:nvSpPr>
        <p:spPr>
          <a:xfrm>
            <a:off x="7075711" y="4050714"/>
            <a:ext cx="153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0138" indent="-1100138" algn="just"/>
            <a:r>
              <a:rPr lang="ja-JP" altLang="en-US" sz="20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答え</a:t>
            </a:r>
            <a:r>
              <a:rPr lang="en-US" altLang="ja-JP" sz="20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</a:t>
            </a:r>
            <a:r>
              <a:rPr lang="ja-JP" altLang="en-US" sz="20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②</a:t>
            </a:r>
            <a:r>
              <a:rPr lang="en-US" altLang="ja-JP" sz="20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ja-JP" altLang="en-US" sz="20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</a:t>
            </a:r>
            <a:endParaRPr lang="en-US" altLang="ja-JP" sz="20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20F33F-B275-E8C1-478F-21920DFACFB6}"/>
              </a:ext>
            </a:extLst>
          </p:cNvPr>
          <p:cNvSpPr txBox="1"/>
          <p:nvPr/>
        </p:nvSpPr>
        <p:spPr>
          <a:xfrm>
            <a:off x="534704" y="4589677"/>
            <a:ext cx="8074587" cy="2062103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◎ひなん所に行けば食べ物はもらえるけど、</a:t>
            </a:r>
            <a:endParaRPr kumimoji="1" lang="en-US" altLang="ja-JP" sz="3200" dirty="0"/>
          </a:p>
          <a:p>
            <a:r>
              <a:rPr kumimoji="1" lang="ja-JP" altLang="en-US" dirty="0"/>
              <a:t>　　　　　　　　　　　　　　さいてい</a:t>
            </a: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r>
              <a:rPr kumimoji="1" lang="ja-JP" altLang="en-US" sz="3200" dirty="0"/>
              <a:t>　自分のお家でも最低</a:t>
            </a:r>
            <a:r>
              <a:rPr kumimoji="1" lang="en-US" altLang="ja-JP" sz="3200" dirty="0"/>
              <a:t>3</a:t>
            </a:r>
            <a:r>
              <a:rPr kumimoji="1" lang="ja-JP" altLang="en-US" sz="3200" dirty="0"/>
              <a:t>日分の食べ物は</a:t>
            </a:r>
            <a:endParaRPr kumimoji="1" lang="en-US" altLang="ja-JP" sz="3200" dirty="0"/>
          </a:p>
          <a:p>
            <a:r>
              <a:rPr kumimoji="1" lang="ja-JP" altLang="en-US" sz="3200" dirty="0"/>
              <a:t>　用意しておく</a:t>
            </a:r>
          </a:p>
        </p:txBody>
      </p:sp>
    </p:spTree>
    <p:extLst>
      <p:ext uri="{BB962C8B-B14F-4D97-AF65-F5344CB8AC3E}">
        <p14:creationId xmlns:p14="http://schemas.microsoft.com/office/powerpoint/2010/main" val="263915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493C21-A8C2-5A80-B68F-76836840221B}"/>
              </a:ext>
            </a:extLst>
          </p:cNvPr>
          <p:cNvSpPr txBox="1"/>
          <p:nvPr/>
        </p:nvSpPr>
        <p:spPr>
          <a:xfrm>
            <a:off x="1166077" y="241976"/>
            <a:ext cx="681184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100138" indent="-1100138" algn="just"/>
            <a:r>
              <a:rPr lang="ja-JP" altLang="en-US" sz="1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　　　　　　さいがい</a:t>
            </a:r>
            <a:endParaRPr lang="en-US" altLang="ja-JP" sz="16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just"/>
            <a:r>
              <a:rPr lang="ja-JP" altLang="en-US" sz="28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大きな地しんなどの災害が起こると</a:t>
            </a:r>
            <a:r>
              <a:rPr lang="en-US" altLang="ja-JP" sz="28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</a:t>
            </a:r>
            <a:endParaRPr lang="ja-JP" altLang="en-US" sz="28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5ADEA5-F7D8-EA0A-8B4C-6384E99D72CF}"/>
              </a:ext>
            </a:extLst>
          </p:cNvPr>
          <p:cNvSpPr txBox="1"/>
          <p:nvPr/>
        </p:nvSpPr>
        <p:spPr>
          <a:xfrm>
            <a:off x="589133" y="1327857"/>
            <a:ext cx="796573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00138" indent="-1100138" algn="just"/>
            <a:r>
              <a:rPr lang="ja-JP" altLang="en-US" sz="28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</a:t>
            </a:r>
            <a:r>
              <a:rPr lang="ja-JP" altLang="en-US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さい</a:t>
            </a:r>
            <a:endParaRPr lang="en-US" altLang="ja-JP" sz="28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just"/>
            <a:r>
              <a:rPr lang="en-US" altLang="ja-JP" sz="28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2011</a:t>
            </a:r>
            <a:r>
              <a:rPr lang="ja-JP" altLang="en-US" sz="28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年の東日本大しん災のときは</a:t>
            </a:r>
            <a:endParaRPr lang="en-US" altLang="ja-JP" sz="28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just"/>
            <a:r>
              <a:rPr lang="ja-JP" altLang="en-US" sz="16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わり　　　　　　　　　　　　　　　かいふく</a:t>
            </a:r>
            <a:endParaRPr lang="en-US" altLang="ja-JP" sz="16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just"/>
            <a:r>
              <a:rPr lang="en-US" altLang="ja-JP" sz="28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9</a:t>
            </a:r>
            <a:r>
              <a:rPr lang="ja-JP" altLang="en-US" sz="28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割の家のライフラインが回復するまでに</a:t>
            </a:r>
            <a:r>
              <a:rPr lang="en-US" altLang="ja-JP" sz="28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</a:t>
            </a:r>
          </a:p>
          <a:p>
            <a:pPr marL="1100138" indent="-1100138" algn="just"/>
            <a:endParaRPr lang="en-US" altLang="ja-JP" sz="24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just"/>
            <a:r>
              <a:rPr lang="ja-JP" altLang="en-US" sz="32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◎電気</a:t>
            </a:r>
            <a:r>
              <a:rPr lang="en-US" altLang="ja-JP" sz="32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</a:t>
            </a:r>
            <a:r>
              <a:rPr lang="en-US" altLang="ja-JP" sz="3600" b="1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</a:t>
            </a:r>
            <a:r>
              <a:rPr lang="ja-JP" altLang="en-US" sz="32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</a:t>
            </a:r>
            <a:endParaRPr lang="en-US" altLang="ja-JP" sz="32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just"/>
            <a:r>
              <a:rPr lang="ja-JP" altLang="en-US" sz="32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◎水道</a:t>
            </a:r>
            <a:r>
              <a:rPr lang="en-US" altLang="ja-JP" sz="32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</a:t>
            </a:r>
            <a:r>
              <a:rPr lang="en-US" altLang="ja-JP" sz="3600" b="1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24</a:t>
            </a:r>
            <a:r>
              <a:rPr lang="ja-JP" altLang="en-US" sz="3200" dirty="0">
                <a:solidFill>
                  <a:srgbClr val="252525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</a:t>
            </a:r>
            <a:endParaRPr lang="en-US" altLang="ja-JP" sz="32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just"/>
            <a:r>
              <a:rPr lang="ja-JP" altLang="en-US" sz="3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◎ガス</a:t>
            </a:r>
            <a:r>
              <a:rPr lang="en-US" altLang="ja-JP" sz="3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3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火</a:t>
            </a:r>
            <a:r>
              <a:rPr lang="en-US" altLang="ja-JP" sz="3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3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</a:t>
            </a:r>
            <a:r>
              <a:rPr lang="en-US" altLang="ja-JP" sz="3600" b="1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34</a:t>
            </a:r>
            <a:r>
              <a:rPr lang="ja-JP" altLang="en-US" sz="3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</a:t>
            </a:r>
            <a:endParaRPr lang="en-US" altLang="ja-JP" sz="3200" dirty="0">
              <a:solidFill>
                <a:srgbClr val="FF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just"/>
            <a:r>
              <a:rPr lang="ja-JP" altLang="en-US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  　　　 いじょう　</a:t>
            </a:r>
            <a:r>
              <a:rPr lang="ja-JP" altLang="en-US" sz="1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　　</a:t>
            </a:r>
            <a:endParaRPr lang="en-US" altLang="ja-JP" sz="3200" dirty="0">
              <a:solidFill>
                <a:srgbClr val="FF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just"/>
            <a:r>
              <a:rPr lang="ja-JP" altLang="en-US" sz="3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⇒</a:t>
            </a:r>
            <a:r>
              <a:rPr lang="en-US" altLang="ja-JP" sz="3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3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か月以上いつも通りのごはんが</a:t>
            </a:r>
            <a:endParaRPr lang="en-US" altLang="ja-JP" sz="3200" dirty="0">
              <a:solidFill>
                <a:srgbClr val="FF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just"/>
            <a:r>
              <a:rPr lang="ja-JP" altLang="en-US" sz="32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食べられないかもしれない！</a:t>
            </a:r>
            <a:endParaRPr lang="en-US" altLang="ja-JP" sz="3200" dirty="0">
              <a:solidFill>
                <a:srgbClr val="FF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100138" indent="-1100138" algn="just"/>
            <a:endParaRPr lang="en-US" altLang="ja-JP" sz="2800" dirty="0">
              <a:solidFill>
                <a:srgbClr val="252525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93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A41B98-B277-3E1C-D14E-4CDEE74E1414}"/>
              </a:ext>
            </a:extLst>
          </p:cNvPr>
          <p:cNvSpPr txBox="1"/>
          <p:nvPr/>
        </p:nvSpPr>
        <p:spPr>
          <a:xfrm>
            <a:off x="220447" y="80324"/>
            <a:ext cx="38527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ぐん</a:t>
            </a:r>
            <a:endParaRPr lang="en-US" altLang="ja-JP" sz="16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3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三色食品群とは？</a:t>
            </a:r>
            <a:endParaRPr lang="en-US" altLang="ja-JP" sz="32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7559AA-D009-3DC8-381E-9337C5244A27}"/>
              </a:ext>
            </a:extLst>
          </p:cNvPr>
          <p:cNvSpPr txBox="1"/>
          <p:nvPr/>
        </p:nvSpPr>
        <p:spPr>
          <a:xfrm>
            <a:off x="220447" y="815721"/>
            <a:ext cx="855023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　　　　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はたら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食べ物を、体内での働きや特ちょうで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3600" b="1" dirty="0">
                <a:solidFill>
                  <a:srgbClr val="FF66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赤</a:t>
            </a:r>
            <a:r>
              <a:rPr lang="ja-JP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黄</a:t>
            </a:r>
            <a:r>
              <a:rPr lang="ja-JP" altLang="en-US" sz="3600" b="1" dirty="0">
                <a:solidFill>
                  <a:srgbClr val="00CC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緑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つの色に分けたもの。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E0C4AD-C900-EEEF-4657-A2017FD46292}"/>
              </a:ext>
            </a:extLst>
          </p:cNvPr>
          <p:cNvSpPr txBox="1"/>
          <p:nvPr/>
        </p:nvSpPr>
        <p:spPr>
          <a:xfrm>
            <a:off x="4073237" y="2306297"/>
            <a:ext cx="521326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FF66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赤</a:t>
            </a:r>
            <a:r>
              <a:rPr lang="en-US" altLang="ja-JP" sz="2400" b="1" dirty="0">
                <a:solidFill>
                  <a:srgbClr val="FF66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体を作る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例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肉、魚、たまご、牛にゅう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b="1" dirty="0">
                <a:solidFill>
                  <a:srgbClr val="FFCC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黄</a:t>
            </a:r>
            <a:r>
              <a:rPr lang="en-US" altLang="ja-JP" sz="2400" b="1" dirty="0">
                <a:solidFill>
                  <a:srgbClr val="FFCC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エネルギーのもと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例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米、パン、いも類、油など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b="1" dirty="0">
                <a:solidFill>
                  <a:srgbClr val="00CC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緑</a:t>
            </a:r>
            <a:r>
              <a:rPr lang="en-US" altLang="ja-JP" sz="2400" b="1" dirty="0">
                <a:solidFill>
                  <a:srgbClr val="00CC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体の調子をととのえる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　　　　 るい</a:t>
            </a:r>
            <a:endParaRPr lang="en-US" altLang="ja-JP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例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野菜、きのこ類など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色それぞれの食べ物を食べると、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バランスのいい食事になる。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6D90E527-77EB-B540-E52E-A5CE994B0B9A}"/>
              </a:ext>
            </a:extLst>
          </p:cNvPr>
          <p:cNvSpPr/>
          <p:nvPr/>
        </p:nvSpPr>
        <p:spPr>
          <a:xfrm>
            <a:off x="3836978" y="2047064"/>
            <a:ext cx="5307021" cy="1354217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088BD03-2047-CC2F-686D-0E171F5724C8}"/>
              </a:ext>
            </a:extLst>
          </p:cNvPr>
          <p:cNvSpPr/>
          <p:nvPr/>
        </p:nvSpPr>
        <p:spPr>
          <a:xfrm>
            <a:off x="3922512" y="4299988"/>
            <a:ext cx="4276607" cy="1622222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EE5FBE6-3F19-2B35-1F36-F0D7DC6A2897}"/>
              </a:ext>
            </a:extLst>
          </p:cNvPr>
          <p:cNvCxnSpPr>
            <a:cxnSpLocks/>
          </p:cNvCxnSpPr>
          <p:nvPr/>
        </p:nvCxnSpPr>
        <p:spPr>
          <a:xfrm flipH="1">
            <a:off x="7279574" y="1476822"/>
            <a:ext cx="984050" cy="490531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F6EB549-16D1-6721-E119-47612F71B000}"/>
              </a:ext>
            </a:extLst>
          </p:cNvPr>
          <p:cNvCxnSpPr>
            <a:cxnSpLocks/>
          </p:cNvCxnSpPr>
          <p:nvPr/>
        </p:nvCxnSpPr>
        <p:spPr>
          <a:xfrm flipH="1">
            <a:off x="7908967" y="1496291"/>
            <a:ext cx="354657" cy="2979831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B3929B-A5FD-0182-8771-ABE242F44FA7}"/>
              </a:ext>
            </a:extLst>
          </p:cNvPr>
          <p:cNvSpPr txBox="1"/>
          <p:nvPr/>
        </p:nvSpPr>
        <p:spPr>
          <a:xfrm>
            <a:off x="7092177" y="542184"/>
            <a:ext cx="2213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3300"/>
                </a:solidFill>
              </a:rPr>
              <a:t>災害時に足りなくなる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D2AD5E-55E9-3D1E-EC96-BA2FCC1C60DB}"/>
              </a:ext>
            </a:extLst>
          </p:cNvPr>
          <p:cNvSpPr txBox="1"/>
          <p:nvPr/>
        </p:nvSpPr>
        <p:spPr>
          <a:xfrm>
            <a:off x="7013414" y="319365"/>
            <a:ext cx="1185705" cy="36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さいがい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9CCDC3-8BA9-B4E5-9874-B3B367078CEB}"/>
              </a:ext>
            </a:extLst>
          </p:cNvPr>
          <p:cNvSpPr txBox="1"/>
          <p:nvPr/>
        </p:nvSpPr>
        <p:spPr>
          <a:xfrm>
            <a:off x="6955737" y="3696746"/>
            <a:ext cx="892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るい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9655D13-91FA-B2F5-8EB7-4DADAA8C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8" y="2249650"/>
            <a:ext cx="4000110" cy="39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5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A6AFC5E-D0FB-644E-BDA9-5406371953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535" y="3092378"/>
            <a:ext cx="1892112" cy="99143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8AD22B-17D8-942F-D4E0-F3D79CBB6E44}"/>
              </a:ext>
            </a:extLst>
          </p:cNvPr>
          <p:cNvSpPr txBox="1"/>
          <p:nvPr/>
        </p:nvSpPr>
        <p:spPr>
          <a:xfrm>
            <a:off x="153154" y="833183"/>
            <a:ext cx="818795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　　　　　　　　　　　　　 るい</a:t>
            </a:r>
            <a:endParaRPr lang="en-US" altLang="ja-JP" sz="1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◎こく物</a:t>
            </a:r>
            <a:r>
              <a:rPr lang="en-US" altLang="ja-JP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米や小麦</a:t>
            </a:r>
            <a:r>
              <a:rPr lang="en-US" altLang="ja-JP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、いも類、さとう</a:t>
            </a:r>
            <a:endParaRPr lang="en-US" altLang="ja-JP" sz="2800" b="1" u="sng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★</a:t>
            </a:r>
            <a:r>
              <a:rPr lang="ja-JP" altLang="en-US" sz="2800" dirty="0">
                <a:solidFill>
                  <a:srgbClr val="FF66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エネルギーを作り出す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ために使われる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</a:t>
            </a:r>
            <a:r>
              <a:rPr lang="ja-JP" altLang="en-US" sz="1600" dirty="0">
                <a:solidFill>
                  <a:srgbClr val="FF66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きのう</a:t>
            </a:r>
            <a:endParaRPr lang="en-US" altLang="ja-JP" sz="1400" dirty="0">
              <a:solidFill>
                <a:srgbClr val="FF66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★</a:t>
            </a:r>
            <a:r>
              <a:rPr lang="ja-JP" altLang="en-US" sz="2800" dirty="0">
                <a:solidFill>
                  <a:srgbClr val="FF66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体の機能を調節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</a:p>
        </p:txBody>
      </p:sp>
      <p:sp>
        <p:nvSpPr>
          <p:cNvPr id="5" name="フレーム 4">
            <a:extLst>
              <a:ext uri="{FF2B5EF4-FFF2-40B4-BE49-F238E27FC236}">
                <a16:creationId xmlns:a16="http://schemas.microsoft.com/office/drawing/2014/main" id="{AFEAA798-E7E1-452E-B901-F0199E74C7CC}"/>
              </a:ext>
            </a:extLst>
          </p:cNvPr>
          <p:cNvSpPr/>
          <p:nvPr/>
        </p:nvSpPr>
        <p:spPr>
          <a:xfrm>
            <a:off x="0" y="0"/>
            <a:ext cx="9144000" cy="6970664"/>
          </a:xfrm>
          <a:prstGeom prst="frame">
            <a:avLst>
              <a:gd name="adj1" fmla="val 3322"/>
            </a:avLst>
          </a:prstGeom>
          <a:solidFill>
            <a:srgbClr val="F9D917"/>
          </a:solidFill>
          <a:ln>
            <a:solidFill>
              <a:srgbClr val="F9D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3595357-6C9B-F051-C9B8-0F96B41DD93B}"/>
              </a:ext>
            </a:extLst>
          </p:cNvPr>
          <p:cNvSpPr txBox="1"/>
          <p:nvPr/>
        </p:nvSpPr>
        <p:spPr>
          <a:xfrm>
            <a:off x="225551" y="47592"/>
            <a:ext cx="311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                             </a:t>
            </a:r>
            <a:r>
              <a:rPr lang="ja-JP" altLang="en-US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ぐん</a:t>
            </a:r>
            <a:endParaRPr lang="en-US" altLang="ja-JP" sz="16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32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黄色の食品群</a:t>
            </a:r>
            <a:endParaRPr lang="en-US" altLang="ja-JP" sz="3200" b="1" u="sng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828EC92-D7D1-FA2A-6AD1-3BE578ED30EF}"/>
              </a:ext>
            </a:extLst>
          </p:cNvPr>
          <p:cNvSpPr txBox="1"/>
          <p:nvPr/>
        </p:nvSpPr>
        <p:spPr>
          <a:xfrm>
            <a:off x="2971983" y="341904"/>
            <a:ext cx="3876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～エネルギーのもと～</a:t>
            </a:r>
            <a:endParaRPr lang="en-US" altLang="ja-JP" sz="2400" b="1" u="sng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EC25FF9-A464-0FB2-9166-78CD11BEE8A5}"/>
              </a:ext>
            </a:extLst>
          </p:cNvPr>
          <p:cNvSpPr txBox="1"/>
          <p:nvPr/>
        </p:nvSpPr>
        <p:spPr>
          <a:xfrm>
            <a:off x="405569" y="2750682"/>
            <a:ext cx="12743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こく物類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09BBB0F-7C2E-781A-F350-AB9DE0B066C3}"/>
              </a:ext>
            </a:extLst>
          </p:cNvPr>
          <p:cNvSpPr txBox="1"/>
          <p:nvPr/>
        </p:nvSpPr>
        <p:spPr>
          <a:xfrm>
            <a:off x="4138743" y="2749419"/>
            <a:ext cx="8569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いも類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8BF0503-0D86-EA4B-5500-A00AB2A6676C}"/>
              </a:ext>
            </a:extLst>
          </p:cNvPr>
          <p:cNvSpPr txBox="1"/>
          <p:nvPr/>
        </p:nvSpPr>
        <p:spPr>
          <a:xfrm>
            <a:off x="7237333" y="2721184"/>
            <a:ext cx="98157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さとう</a:t>
            </a:r>
            <a:endParaRPr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21FBA0F-1B7C-2BA1-CF35-020EDE015892}"/>
              </a:ext>
            </a:extLst>
          </p:cNvPr>
          <p:cNvSpPr txBox="1"/>
          <p:nvPr/>
        </p:nvSpPr>
        <p:spPr>
          <a:xfrm>
            <a:off x="240768" y="4493420"/>
            <a:ext cx="5462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◎油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★</a:t>
            </a:r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エネルギーのもとになる</a:t>
            </a:r>
            <a:endParaRPr lang="ja-JP" altLang="en-US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026" name="Picture 2" descr="お茶碗に入ったご飯のイラスト | かわいいフリー素材集 いらすとや">
            <a:extLst>
              <a:ext uri="{FF2B5EF4-FFF2-40B4-BE49-F238E27FC236}">
                <a16:creationId xmlns:a16="http://schemas.microsoft.com/office/drawing/2014/main" id="{0468F9F1-E854-824A-01C1-008C558B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355" y="3656058"/>
            <a:ext cx="1153806" cy="1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かけうどんのイラスト | かわいいフリー素材集 いらすとや">
            <a:extLst>
              <a:ext uri="{FF2B5EF4-FFF2-40B4-BE49-F238E27FC236}">
                <a16:creationId xmlns:a16="http://schemas.microsoft.com/office/drawing/2014/main" id="{D3C08C6B-D831-A471-5F3E-FEB214D0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224" y="3593524"/>
            <a:ext cx="1223893" cy="11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じゃがいものイラスト（野菜） | かわいいフリー素材集 いらすとや">
            <a:extLst>
              <a:ext uri="{FF2B5EF4-FFF2-40B4-BE49-F238E27FC236}">
                <a16:creationId xmlns:a16="http://schemas.microsoft.com/office/drawing/2014/main" id="{E3EB3DB5-983C-286E-CA11-BF78208C0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78" y="3163533"/>
            <a:ext cx="1223893" cy="11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6F597B9-80C2-7DF5-138B-68D565B331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413" y="3281393"/>
            <a:ext cx="1557059" cy="137356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46C507E-D979-C021-466C-62E6C52D3A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33" y="3180990"/>
            <a:ext cx="1117206" cy="131243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A775EAF-1697-5AC2-4FA6-C49E9A7A7D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839" y="5170463"/>
            <a:ext cx="944886" cy="133317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1CE0315-A0E5-A6E6-5BDE-5523747232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613" y="5073641"/>
            <a:ext cx="1335455" cy="1685117"/>
          </a:xfrm>
          <a:prstGeom prst="rect">
            <a:avLst/>
          </a:prstGeom>
        </p:spPr>
      </p:pic>
      <p:pic>
        <p:nvPicPr>
          <p:cNvPr id="1034" name="Picture 10" descr="バターのイラスト">
            <a:extLst>
              <a:ext uri="{FF2B5EF4-FFF2-40B4-BE49-F238E27FC236}">
                <a16:creationId xmlns:a16="http://schemas.microsoft.com/office/drawing/2014/main" id="{02911BEF-3128-D491-D3AD-FBF88405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765" y="5265638"/>
            <a:ext cx="1791300" cy="15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5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ひじきの煮物のイラスト | かわいいフリー素材集 いらすとや">
            <a:extLst>
              <a:ext uri="{FF2B5EF4-FFF2-40B4-BE49-F238E27FC236}">
                <a16:creationId xmlns:a16="http://schemas.microsoft.com/office/drawing/2014/main" id="{7CCAB194-4D0E-275D-F961-D5E614C31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207" y="5467335"/>
            <a:ext cx="1288690" cy="10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AF0B7AE-ED1A-71F0-DECE-2454A25010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627" y="2490762"/>
            <a:ext cx="723268" cy="723268"/>
          </a:xfrm>
          <a:prstGeom prst="rect">
            <a:avLst/>
          </a:prstGeom>
        </p:spPr>
      </p:pic>
      <p:pic>
        <p:nvPicPr>
          <p:cNvPr id="5128" name="Picture 8" descr="ソーセージのイラスト | かわいいフリー素材集 いらすとや">
            <a:extLst>
              <a:ext uri="{FF2B5EF4-FFF2-40B4-BE49-F238E27FC236}">
                <a16:creationId xmlns:a16="http://schemas.microsoft.com/office/drawing/2014/main" id="{F39C289C-90B1-1D6C-605A-57B18B9D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724" y="2574311"/>
            <a:ext cx="915568" cy="9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8AD22B-17D8-942F-D4E0-F3D79CBB6E44}"/>
              </a:ext>
            </a:extLst>
          </p:cNvPr>
          <p:cNvSpPr txBox="1"/>
          <p:nvPr/>
        </p:nvSpPr>
        <p:spPr>
          <a:xfrm>
            <a:off x="153154" y="833183"/>
            <a:ext cx="8370318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◎肉・魚・たまご・豆</a:t>
            </a:r>
            <a:endParaRPr lang="en-US" altLang="ja-JP" sz="2800" b="1" u="sng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1600" b="1" dirty="0">
                <a:solidFill>
                  <a:srgbClr val="FF66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　　　　　　きんにく</a:t>
            </a:r>
            <a:endParaRPr lang="en-US" altLang="ja-JP" sz="1600" b="1" dirty="0">
              <a:solidFill>
                <a:srgbClr val="FF66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>
                <a:latin typeface="游ゴシック Medium"/>
                <a:ea typeface="游ゴシック Medium"/>
              </a:rPr>
              <a:t>   </a:t>
            </a:r>
            <a:r>
              <a:rPr lang="ja-JP" altLang="en-US" sz="2400">
                <a:latin typeface="游ゴシック Medium"/>
                <a:ea typeface="游ゴシック Medium"/>
              </a:rPr>
              <a:t>★たんぱく質が</a:t>
            </a:r>
            <a:r>
              <a:rPr lang="ja-JP" altLang="en-US" sz="2800" b="1">
                <a:solidFill>
                  <a:srgbClr val="FF6600"/>
                </a:solidFill>
                <a:latin typeface="游ゴシック Medium"/>
                <a:ea typeface="游ゴシック Medium"/>
              </a:rPr>
              <a:t>筋肉</a:t>
            </a:r>
            <a:r>
              <a:rPr lang="en-US" altLang="ja-JP" sz="2800" b="1" dirty="0">
                <a:solidFill>
                  <a:srgbClr val="FF6600"/>
                </a:solidFill>
                <a:latin typeface="游ゴシック Medium"/>
                <a:ea typeface="游ゴシック Medium"/>
              </a:rPr>
              <a:t>(</a:t>
            </a:r>
            <a:r>
              <a:rPr lang="ja-JP" altLang="en-US" sz="2800" b="1">
                <a:solidFill>
                  <a:srgbClr val="FF6600"/>
                </a:solidFill>
                <a:latin typeface="游ゴシック Medium"/>
                <a:ea typeface="游ゴシック Medium"/>
              </a:rPr>
              <a:t>力、体温をたもつ</a:t>
            </a:r>
            <a:r>
              <a:rPr lang="en-US" altLang="ja-JP" sz="2800" b="1" dirty="0">
                <a:solidFill>
                  <a:srgbClr val="FF6600"/>
                </a:solidFill>
                <a:latin typeface="游ゴシック Medium"/>
                <a:ea typeface="游ゴシック Medium"/>
              </a:rPr>
              <a:t>)</a:t>
            </a:r>
            <a:r>
              <a:rPr lang="ja-JP" altLang="en-US" sz="2400">
                <a:latin typeface="游ゴシック Medium"/>
                <a:ea typeface="游ゴシック Medium"/>
              </a:rPr>
              <a:t>のもととなる</a:t>
            </a:r>
            <a:endParaRPr lang="en-US" altLang="ja-JP" sz="2400">
              <a:latin typeface="游ゴシック Medium"/>
              <a:ea typeface="游ゴシック Medium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★鉄分が</a:t>
            </a:r>
            <a:r>
              <a:rPr lang="ja-JP" altLang="en-US" sz="2800" b="1" dirty="0">
                <a:solidFill>
                  <a:srgbClr val="FF66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血えき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のもととなる</a:t>
            </a:r>
          </a:p>
        </p:txBody>
      </p:sp>
      <p:sp>
        <p:nvSpPr>
          <p:cNvPr id="5" name="フレーム 4">
            <a:extLst>
              <a:ext uri="{FF2B5EF4-FFF2-40B4-BE49-F238E27FC236}">
                <a16:creationId xmlns:a16="http://schemas.microsoft.com/office/drawing/2014/main" id="{AFEAA798-E7E1-452E-B901-F0199E74C7CC}"/>
              </a:ext>
            </a:extLst>
          </p:cNvPr>
          <p:cNvSpPr/>
          <p:nvPr/>
        </p:nvSpPr>
        <p:spPr>
          <a:xfrm>
            <a:off x="0" y="-56333"/>
            <a:ext cx="9144000" cy="6970664"/>
          </a:xfrm>
          <a:prstGeom prst="frame">
            <a:avLst>
              <a:gd name="adj1" fmla="val 3322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828EC92-D7D1-FA2A-6AD1-3BE578ED30EF}"/>
              </a:ext>
            </a:extLst>
          </p:cNvPr>
          <p:cNvSpPr txBox="1"/>
          <p:nvPr/>
        </p:nvSpPr>
        <p:spPr>
          <a:xfrm>
            <a:off x="2766791" y="451392"/>
            <a:ext cx="3876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～体を作るもと～</a:t>
            </a:r>
            <a:endParaRPr lang="en-US" altLang="ja-JP" sz="2400" b="1" u="sng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5124" name="Picture 4" descr="牛肉の切り身のイラスト | かわいいフリー素材集 いらすとや">
            <a:extLst>
              <a:ext uri="{FF2B5EF4-FFF2-40B4-BE49-F238E27FC236}">
                <a16:creationId xmlns:a16="http://schemas.microsoft.com/office/drawing/2014/main" id="{8A5CE50E-AAF2-9557-A22C-F4C185C7D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198" y="3122225"/>
            <a:ext cx="1133392" cy="6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ハムのイラスト（薫製） | かわいいフリー素材集 いらすとや">
            <a:extLst>
              <a:ext uri="{FF2B5EF4-FFF2-40B4-BE49-F238E27FC236}">
                <a16:creationId xmlns:a16="http://schemas.microsoft.com/office/drawing/2014/main" id="{66694CBA-B4AD-5529-F136-0F8E36AE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15" y="2595741"/>
            <a:ext cx="811130" cy="7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DAC6C96-B2B8-733D-6A2C-3DA5AD93D97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154" y="2519380"/>
            <a:ext cx="1285312" cy="82420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7C5CC39-8FCA-26A4-6D94-478435E5D05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1701">
            <a:off x="3237062" y="2997646"/>
            <a:ext cx="1136248" cy="86270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BCD29E9-9E46-FCD0-FD0E-921AD87C0ED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52" y="2732590"/>
            <a:ext cx="1186535" cy="112720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AD1EB75-FB47-0154-E2F5-923407435D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777" y="2509654"/>
            <a:ext cx="871600" cy="90543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C305FD9-F6B8-C5DD-4A83-14F01D5E717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483" y="2454155"/>
            <a:ext cx="1095098" cy="1142214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EC25FF9-A464-0FB2-9166-78CD11BEE8A5}"/>
              </a:ext>
            </a:extLst>
          </p:cNvPr>
          <p:cNvSpPr txBox="1"/>
          <p:nvPr/>
        </p:nvSpPr>
        <p:spPr>
          <a:xfrm>
            <a:off x="264001" y="2418301"/>
            <a:ext cx="4261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肉</a:t>
            </a:r>
            <a:endParaRPr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09BBB0F-7C2E-781A-F350-AB9DE0B066C3}"/>
              </a:ext>
            </a:extLst>
          </p:cNvPr>
          <p:cNvSpPr txBox="1"/>
          <p:nvPr/>
        </p:nvSpPr>
        <p:spPr>
          <a:xfrm>
            <a:off x="2588781" y="2454155"/>
            <a:ext cx="4261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魚</a:t>
            </a:r>
            <a:endParaRPr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8BF0503-0D86-EA4B-5500-A00AB2A6676C}"/>
              </a:ext>
            </a:extLst>
          </p:cNvPr>
          <p:cNvSpPr txBox="1"/>
          <p:nvPr/>
        </p:nvSpPr>
        <p:spPr>
          <a:xfrm>
            <a:off x="4905684" y="2392069"/>
            <a:ext cx="9571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たまご</a:t>
            </a:r>
            <a:endParaRPr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3362C9A-F2FD-C434-E40B-F1A6A8F0E28C}"/>
              </a:ext>
            </a:extLst>
          </p:cNvPr>
          <p:cNvSpPr txBox="1"/>
          <p:nvPr/>
        </p:nvSpPr>
        <p:spPr>
          <a:xfrm>
            <a:off x="6687276" y="2418301"/>
            <a:ext cx="4261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豆</a:t>
            </a:r>
            <a:endParaRPr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5132" name="Picture 12" descr="豆腐のイラスト（絹） | かわいいフリー素材集 いらすとや">
            <a:extLst>
              <a:ext uri="{FF2B5EF4-FFF2-40B4-BE49-F238E27FC236}">
                <a16:creationId xmlns:a16="http://schemas.microsoft.com/office/drawing/2014/main" id="{B5F24639-4585-F86E-67B9-B146E549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876" y="2922311"/>
            <a:ext cx="1007596" cy="9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21FBA0F-1B7C-2BA1-CF35-020EDE015892}"/>
              </a:ext>
            </a:extLst>
          </p:cNvPr>
          <p:cNvSpPr txBox="1"/>
          <p:nvPr/>
        </p:nvSpPr>
        <p:spPr>
          <a:xfrm>
            <a:off x="240769" y="3974074"/>
            <a:ext cx="5462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◎にゅうせい品</a:t>
            </a:r>
            <a:r>
              <a:rPr lang="en-US" altLang="ja-JP" sz="20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&amp;</a:t>
            </a:r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海そう</a:t>
            </a:r>
            <a:r>
              <a:rPr lang="en-US" altLang="ja-JP" sz="20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&amp;</a:t>
            </a:r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小魚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★</a:t>
            </a:r>
            <a:r>
              <a:rPr lang="ja-JP" altLang="en-US" sz="2800" b="1" dirty="0">
                <a:solidFill>
                  <a:srgbClr val="FF66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歯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や</a:t>
            </a:r>
            <a:r>
              <a:rPr lang="ja-JP" altLang="en-US" sz="2800" b="1" dirty="0">
                <a:solidFill>
                  <a:srgbClr val="FF66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ほね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のもとになる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9635924-EB69-9720-2F1F-2DCE3CAE1863}"/>
              </a:ext>
            </a:extLst>
          </p:cNvPr>
          <p:cNvCxnSpPr>
            <a:cxnSpLocks/>
          </p:cNvCxnSpPr>
          <p:nvPr/>
        </p:nvCxnSpPr>
        <p:spPr>
          <a:xfrm flipH="1">
            <a:off x="37082" y="3858586"/>
            <a:ext cx="9037122" cy="0"/>
          </a:xfrm>
          <a:prstGeom prst="line">
            <a:avLst/>
          </a:prstGeom>
          <a:ln>
            <a:solidFill>
              <a:srgbClr val="FF66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4277777-082F-24AF-1ED6-19140155BBCC}"/>
              </a:ext>
            </a:extLst>
          </p:cNvPr>
          <p:cNvSpPr txBox="1"/>
          <p:nvPr/>
        </p:nvSpPr>
        <p:spPr>
          <a:xfrm>
            <a:off x="269325" y="4991903"/>
            <a:ext cx="178053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にゅうせい品</a:t>
            </a:r>
            <a:endParaRPr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289707E-B234-00E1-B876-378E8DE6D744}"/>
              </a:ext>
            </a:extLst>
          </p:cNvPr>
          <p:cNvSpPr txBox="1"/>
          <p:nvPr/>
        </p:nvSpPr>
        <p:spPr>
          <a:xfrm>
            <a:off x="3497906" y="5067225"/>
            <a:ext cx="9580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海そう</a:t>
            </a:r>
            <a:endParaRPr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0910711-C1D6-6368-C488-EF58AFC12F5B}"/>
              </a:ext>
            </a:extLst>
          </p:cNvPr>
          <p:cNvSpPr txBox="1"/>
          <p:nvPr/>
        </p:nvSpPr>
        <p:spPr>
          <a:xfrm>
            <a:off x="6454058" y="5098885"/>
            <a:ext cx="7426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小魚</a:t>
            </a:r>
            <a:endParaRPr lang="ja-JP" altLang="en-US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5134" name="Picture 14" descr="煮干しのイラスト | かわいいフリー素材集 いらすとや">
            <a:extLst>
              <a:ext uri="{FF2B5EF4-FFF2-40B4-BE49-F238E27FC236}">
                <a16:creationId xmlns:a16="http://schemas.microsoft.com/office/drawing/2014/main" id="{210A6234-4ECB-5697-A56E-ADFCC1B8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736" y="5528609"/>
            <a:ext cx="1471421" cy="11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カットわかめのイラスト | かわいいフリー素材集 いらすとや">
            <a:extLst>
              <a:ext uri="{FF2B5EF4-FFF2-40B4-BE49-F238E27FC236}">
                <a16:creationId xmlns:a16="http://schemas.microsoft.com/office/drawing/2014/main" id="{A59F50DA-43A5-3334-EEA0-DC2C97A42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728" y="5557153"/>
            <a:ext cx="1101728" cy="110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小さいパックに入った牛乳のイラスト | かわいいフリー素材集 いらすとや">
            <a:extLst>
              <a:ext uri="{FF2B5EF4-FFF2-40B4-BE49-F238E27FC236}">
                <a16:creationId xmlns:a16="http://schemas.microsoft.com/office/drawing/2014/main" id="{1F3C5B9F-432A-CC8D-45D7-230171AC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119" y="5441453"/>
            <a:ext cx="765716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6898813-D1F9-3530-8CF7-6B795F6A61C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050" y="5441453"/>
            <a:ext cx="1101728" cy="1101728"/>
          </a:xfrm>
          <a:prstGeom prst="rect">
            <a:avLst/>
          </a:prstGeom>
        </p:spPr>
      </p:pic>
      <p:pic>
        <p:nvPicPr>
          <p:cNvPr id="5142" name="Picture 22" descr="いろいろな三角形のチーズのイラスト | かわいいフリー素材集 いらすとや">
            <a:extLst>
              <a:ext uri="{FF2B5EF4-FFF2-40B4-BE49-F238E27FC236}">
                <a16:creationId xmlns:a16="http://schemas.microsoft.com/office/drawing/2014/main" id="{9849C240-5562-F238-FA6F-935818C9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338" y="5842129"/>
            <a:ext cx="1101729" cy="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B7B896-CA10-EE97-8330-92C83CE8835B}"/>
              </a:ext>
            </a:extLst>
          </p:cNvPr>
          <p:cNvSpPr txBox="1"/>
          <p:nvPr/>
        </p:nvSpPr>
        <p:spPr>
          <a:xfrm>
            <a:off x="240769" y="116329"/>
            <a:ext cx="311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                              </a:t>
            </a:r>
            <a:r>
              <a:rPr lang="ja-JP" altLang="en-US" sz="1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ぐん</a:t>
            </a:r>
            <a:endParaRPr lang="en-US" altLang="ja-JP" sz="16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32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赤色の食品群</a:t>
            </a:r>
            <a:endParaRPr lang="en-US" altLang="ja-JP" sz="3200" b="1" u="sng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23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6577CC-E2BA-48B4-578E-0C552602D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254" y="1973789"/>
            <a:ext cx="898182" cy="898182"/>
          </a:xfrm>
          <a:prstGeom prst="rect">
            <a:avLst/>
          </a:prstGeom>
        </p:spPr>
      </p:pic>
      <p:pic>
        <p:nvPicPr>
          <p:cNvPr id="3090" name="Picture 18" descr="カボチャのイラスト（野菜） | かわいいフリー素材集 いらすとや">
            <a:extLst>
              <a:ext uri="{FF2B5EF4-FFF2-40B4-BE49-F238E27FC236}">
                <a16:creationId xmlns:a16="http://schemas.microsoft.com/office/drawing/2014/main" id="{1D85229C-7CA7-FD84-783D-5F32BC2F4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792" y="4695076"/>
            <a:ext cx="1359403" cy="111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8AD22B-17D8-942F-D4E0-F3D79CBB6E44}"/>
              </a:ext>
            </a:extLst>
          </p:cNvPr>
          <p:cNvSpPr txBox="1"/>
          <p:nvPr/>
        </p:nvSpPr>
        <p:spPr>
          <a:xfrm>
            <a:off x="232061" y="3232909"/>
            <a:ext cx="418095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◎緑黄色野菜</a:t>
            </a:r>
            <a:r>
              <a:rPr lang="en-US" altLang="ja-JP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色がこい</a:t>
            </a:r>
            <a:r>
              <a:rPr lang="en-US" altLang="ja-JP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★皮ふやねんまくを強くする。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★おなかの調子を整える。</a:t>
            </a:r>
          </a:p>
        </p:txBody>
      </p:sp>
      <p:sp>
        <p:nvSpPr>
          <p:cNvPr id="5" name="フレーム 4">
            <a:extLst>
              <a:ext uri="{FF2B5EF4-FFF2-40B4-BE49-F238E27FC236}">
                <a16:creationId xmlns:a16="http://schemas.microsoft.com/office/drawing/2014/main" id="{AFEAA798-E7E1-452E-B901-F0199E74C7CC}"/>
              </a:ext>
            </a:extLst>
          </p:cNvPr>
          <p:cNvSpPr/>
          <p:nvPr/>
        </p:nvSpPr>
        <p:spPr>
          <a:xfrm>
            <a:off x="0" y="0"/>
            <a:ext cx="9144000" cy="6970664"/>
          </a:xfrm>
          <a:prstGeom prst="frame">
            <a:avLst>
              <a:gd name="adj1" fmla="val 3322"/>
            </a:avLst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22A2D4-6096-A12C-E28F-50349573C6A9}"/>
              </a:ext>
            </a:extLst>
          </p:cNvPr>
          <p:cNvSpPr txBox="1"/>
          <p:nvPr/>
        </p:nvSpPr>
        <p:spPr>
          <a:xfrm>
            <a:off x="4413012" y="388292"/>
            <a:ext cx="50212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◎たん色野菜</a:t>
            </a:r>
            <a:r>
              <a:rPr lang="en-US" altLang="ja-JP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色がうすい</a:t>
            </a:r>
            <a:r>
              <a:rPr lang="en-US" altLang="ja-JP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  <a:p>
            <a:r>
              <a:rPr lang="ja-JP" altLang="en-US" sz="28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果物</a:t>
            </a:r>
            <a:endParaRPr lang="en-US" altLang="ja-JP" sz="2800" b="1" u="sng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★めんえきのはたらきを助ける。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★おなかの調子を整える。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7A01F46-28E4-28CD-B89E-03C95CA6D3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8499">
            <a:off x="515410" y="4550588"/>
            <a:ext cx="1071522" cy="1307995"/>
          </a:xfrm>
          <a:prstGeom prst="rect">
            <a:avLst/>
          </a:prstGeom>
        </p:spPr>
      </p:pic>
      <p:pic>
        <p:nvPicPr>
          <p:cNvPr id="3082" name="Picture 10" descr="トマトのイラスト（野菜） | かわいいフリー素材集 いらすとや">
            <a:extLst>
              <a:ext uri="{FF2B5EF4-FFF2-40B4-BE49-F238E27FC236}">
                <a16:creationId xmlns:a16="http://schemas.microsoft.com/office/drawing/2014/main" id="{3BBEE70D-6D48-E54E-1A09-A9D5E9C14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399" y="4575071"/>
            <a:ext cx="1096352" cy="10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ピーマンのイラスト（野菜） | かわいいフリー素材集 いらすとや">
            <a:extLst>
              <a:ext uri="{FF2B5EF4-FFF2-40B4-BE49-F238E27FC236}">
                <a16:creationId xmlns:a16="http://schemas.microsoft.com/office/drawing/2014/main" id="{04FA0A19-3B74-9223-9C62-FCAD914F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3903" y="5253274"/>
            <a:ext cx="1096352" cy="12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ほうれん草のイラスト（野菜）">
            <a:extLst>
              <a:ext uri="{FF2B5EF4-FFF2-40B4-BE49-F238E27FC236}">
                <a16:creationId xmlns:a16="http://schemas.microsoft.com/office/drawing/2014/main" id="{A03CA9A1-D277-1DF9-980A-F97A6585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4579">
            <a:off x="1036703" y="5309725"/>
            <a:ext cx="1294220" cy="129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256CA6A-13C5-16B7-BBC2-CB905DFF0B5B}"/>
              </a:ext>
            </a:extLst>
          </p:cNvPr>
          <p:cNvSpPr txBox="1"/>
          <p:nvPr/>
        </p:nvSpPr>
        <p:spPr>
          <a:xfrm>
            <a:off x="4415013" y="3223171"/>
            <a:ext cx="509253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◎きのこ</a:t>
            </a:r>
            <a:endParaRPr lang="en-US" altLang="ja-JP" sz="2800" b="1" u="sng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★めんえきのはたらきを助ける。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★おなかの調子を整える。</a:t>
            </a:r>
          </a:p>
          <a:p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3595357-6C9B-F051-C9B8-0F96B41DD93B}"/>
              </a:ext>
            </a:extLst>
          </p:cNvPr>
          <p:cNvSpPr txBox="1"/>
          <p:nvPr/>
        </p:nvSpPr>
        <p:spPr>
          <a:xfrm>
            <a:off x="1215033" y="1186578"/>
            <a:ext cx="2254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緑の食品群</a:t>
            </a:r>
            <a:endParaRPr lang="en-US" altLang="ja-JP" sz="32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088" name="Picture 16" descr="きゅうりの漬物のイラスト">
            <a:extLst>
              <a:ext uri="{FF2B5EF4-FFF2-40B4-BE49-F238E27FC236}">
                <a16:creationId xmlns:a16="http://schemas.microsoft.com/office/drawing/2014/main" id="{06C0F652-7AF1-A0AD-54B5-68879FB69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383" y="2030022"/>
            <a:ext cx="1084189" cy="10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2E1BCC8-E4F3-130A-77DC-2D669897714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69" y="2030022"/>
            <a:ext cx="811976" cy="94457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EFD47FB-C9DF-707A-4FA1-80E33BAB176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30401" y="2341957"/>
            <a:ext cx="794196" cy="884245"/>
          </a:xfrm>
          <a:prstGeom prst="rect">
            <a:avLst/>
          </a:prstGeom>
        </p:spPr>
      </p:pic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7963ECF-1735-1929-A615-3C61E43C9CE5}"/>
              </a:ext>
            </a:extLst>
          </p:cNvPr>
          <p:cNvCxnSpPr/>
          <p:nvPr/>
        </p:nvCxnSpPr>
        <p:spPr>
          <a:xfrm>
            <a:off x="4415014" y="303406"/>
            <a:ext cx="0" cy="6441930"/>
          </a:xfrm>
          <a:prstGeom prst="line">
            <a:avLst/>
          </a:prstGeom>
          <a:ln>
            <a:solidFill>
              <a:srgbClr val="00CC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7D39F035-9347-AC45-CBC6-4C4F859B2C62}"/>
              </a:ext>
            </a:extLst>
          </p:cNvPr>
          <p:cNvCxnSpPr>
            <a:cxnSpLocks/>
          </p:cNvCxnSpPr>
          <p:nvPr/>
        </p:nvCxnSpPr>
        <p:spPr>
          <a:xfrm flipH="1">
            <a:off x="232060" y="3232040"/>
            <a:ext cx="8662558" cy="0"/>
          </a:xfrm>
          <a:prstGeom prst="line">
            <a:avLst/>
          </a:prstGeom>
          <a:ln>
            <a:solidFill>
              <a:srgbClr val="00CC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828EC92-D7D1-FA2A-6AD1-3BE578ED30EF}"/>
              </a:ext>
            </a:extLst>
          </p:cNvPr>
          <p:cNvSpPr txBox="1"/>
          <p:nvPr/>
        </p:nvSpPr>
        <p:spPr>
          <a:xfrm>
            <a:off x="642073" y="1766483"/>
            <a:ext cx="3531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～体の調子を整える～</a:t>
            </a:r>
            <a:endParaRPr lang="en-US" altLang="ja-JP" sz="2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D7DBF73D-3D39-2DC6-3664-11A8A3A4D58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810" y="5061496"/>
            <a:ext cx="991777" cy="89967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B182890A-36FD-09E3-6189-22387ECD2EA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81" b="100000" l="2062" r="92784">
                        <a14:foregroundMark x1="10309" y1="26087" x2="2062" y2="39130"/>
                        <a14:foregroundMark x1="2062" y1="39130" x2="11546" y2="54150"/>
                        <a14:foregroundMark x1="11546" y1="54150" x2="14433" y2="55336"/>
                        <a14:foregroundMark x1="89485" y1="27470" x2="92784" y2="44664"/>
                        <a14:foregroundMark x1="92784" y1="44664" x2="85361" y2="48024"/>
                        <a14:foregroundMark x1="72165" y1="99605" x2="68041" y2="99802"/>
                        <a14:foregroundMark x1="47835" y1="91304" x2="58969" y2="99802"/>
                        <a14:foregroundMark x1="47835" y1="91304" x2="76907" y2="89130"/>
                        <a14:foregroundMark x1="76701" y1="89130" x2="68660" y2="99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951"/>
          <a:stretch/>
        </p:blipFill>
        <p:spPr>
          <a:xfrm rot="19243771">
            <a:off x="4916916" y="5089114"/>
            <a:ext cx="1104669" cy="1140547"/>
          </a:xfrm>
          <a:prstGeom prst="rect">
            <a:avLst/>
          </a:prstGeom>
        </p:spPr>
      </p:pic>
      <p:pic>
        <p:nvPicPr>
          <p:cNvPr id="3100" name="Picture 28" descr="えのき茸のイラスト | かわいいフリー素材集 いらすとや">
            <a:extLst>
              <a:ext uri="{FF2B5EF4-FFF2-40B4-BE49-F238E27FC236}">
                <a16:creationId xmlns:a16="http://schemas.microsoft.com/office/drawing/2014/main" id="{3540C0D9-C81C-7C67-006B-4889A60F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5412">
            <a:off x="6626264" y="4982629"/>
            <a:ext cx="1170656" cy="12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5B7151A-4A43-B02B-7789-1990DA2484B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087" y="2341957"/>
            <a:ext cx="900280" cy="944577"/>
          </a:xfrm>
          <a:prstGeom prst="rect">
            <a:avLst/>
          </a:prstGeom>
        </p:spPr>
      </p:pic>
      <p:pic>
        <p:nvPicPr>
          <p:cNvPr id="1026" name="Picture 2" descr="りんごのイラスト（フルーツ） | かわいいフリー素材集 いらすとや">
            <a:extLst>
              <a:ext uri="{FF2B5EF4-FFF2-40B4-BE49-F238E27FC236}">
                <a16:creationId xmlns:a16="http://schemas.microsoft.com/office/drawing/2014/main" id="{0C167496-FD78-4C1C-40F2-B3DDA024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58" y="2544489"/>
            <a:ext cx="754245" cy="7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93C6C5A9-F1B2-D077-2E1F-A03262B86E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87564" y="2213285"/>
            <a:ext cx="898185" cy="9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0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E213684E0F5048895B47E158C205F3" ma:contentTypeVersion="12" ma:contentTypeDescription="新しいドキュメントを作成します。" ma:contentTypeScope="" ma:versionID="f97e12898a72159464ed36bfa169b4f0">
  <xsd:schema xmlns:xsd="http://www.w3.org/2001/XMLSchema" xmlns:xs="http://www.w3.org/2001/XMLSchema" xmlns:p="http://schemas.microsoft.com/office/2006/metadata/properties" xmlns:ns2="9e101f2c-df68-4d5e-b6bc-acaed70d3d34" xmlns:ns3="f34bff1c-3aee-4564-8d40-f35baeba3b13" targetNamespace="http://schemas.microsoft.com/office/2006/metadata/properties" ma:root="true" ma:fieldsID="39ca05189e2682ace285be4623ea275d" ns2:_="" ns3:_="">
    <xsd:import namespace="9e101f2c-df68-4d5e-b6bc-acaed70d3d34"/>
    <xsd:import namespace="f34bff1c-3aee-4564-8d40-f35baeba3b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01f2c-df68-4d5e-b6bc-acaed70d3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a7ce101-4326-42d9-b9eb-9612018c93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bff1c-3aee-4564-8d40-f35baeba3b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6e46b2-07fb-4273-b35a-3309eac6fd3b}" ma:internalName="TaxCatchAll" ma:showField="CatchAllData" ma:web="f34bff1c-3aee-4564-8d40-f35baeba3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4bff1c-3aee-4564-8d40-f35baeba3b13" xsi:nil="true"/>
    <lcf76f155ced4ddcb4097134ff3c332f xmlns="9e101f2c-df68-4d5e-b6bc-acaed70d3d3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DA6C02-2D99-45E8-BB0C-046390F96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01f2c-df68-4d5e-b6bc-acaed70d3d34"/>
    <ds:schemaRef ds:uri="f34bff1c-3aee-4564-8d40-f35baeba3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2A22A6-2FE2-4B62-AC21-F6AEF92B83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FC3A32-CBC7-43A3-B97F-54454758618B}">
  <ds:schemaRefs>
    <ds:schemaRef ds:uri="http://schemas.microsoft.com/office/2006/metadata/properties"/>
    <ds:schemaRef ds:uri="f34bff1c-3aee-4564-8d40-f35baeba3b13"/>
    <ds:schemaRef ds:uri="http://purl.org/dc/elements/1.1/"/>
    <ds:schemaRef ds:uri="9e101f2c-df68-4d5e-b6bc-acaed70d3d34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54</TotalTime>
  <Words>497</Words>
  <Application>Microsoft Office PowerPoint</Application>
  <PresentationFormat>画面に合わせる (4:3)</PresentationFormat>
  <Paragraphs>96</Paragraphs>
  <Slides>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游ゴシック</vt:lpstr>
      <vt:lpstr>游ゴシック Medium</vt:lpstr>
      <vt:lpstr>Arial</vt:lpstr>
      <vt:lpstr>Calibri</vt:lpstr>
      <vt:lpstr>Calibri Light</vt:lpstr>
      <vt:lpstr>Office テーマ</vt:lpstr>
      <vt:lpstr>                 　 備蓄食品について</vt:lpstr>
      <vt:lpstr> ①災害時の食と食事の栄養バランスについて知る。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びちく　 備蓄食品について</dc:title>
  <dc:creator>華 秋本</dc:creator>
  <cp:lastModifiedBy>秋本　華</cp:lastModifiedBy>
  <cp:revision>9</cp:revision>
  <dcterms:created xsi:type="dcterms:W3CDTF">2024-12-04T06:27:44Z</dcterms:created>
  <dcterms:modified xsi:type="dcterms:W3CDTF">2025-03-11T01:07:10Z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0x01010084E213684E0F5048895B47E158C205F3</vt:lpwstr>
  </property>
  <property fmtid="{D5CDD505-2E9C-101B-9397-08002B2CF9AE}" pid="3" name="MediaServiceImageTags">
    <vt:lpwstr/>
  </property>
</Properties>
</file>