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handoutMasterIdLst>
    <p:handoutMasterId r:id="rId10"/>
  </p:handoutMasterIdLst>
  <p:sldIdLst>
    <p:sldId id="257" r:id="rId5"/>
    <p:sldId id="289" r:id="rId6"/>
    <p:sldId id="258" r:id="rId7"/>
    <p:sldId id="290" r:id="rId8"/>
    <p:sldId id="28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6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285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1D3E5200-7DBB-FA76-B735-E880C34F9B4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68EEE8F-8809-D53E-61E4-D63B594A102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CE323F6-BFF9-1154-C4D0-01108AE8DC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B34B9-B872-4FA4-A3B7-1BB775A01B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498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E176-B877-400C-BD38-02E4E3931C1A}" type="datetimeFigureOut">
              <a:rPr kumimoji="1" lang="ja-JP" altLang="en-US" smtClean="0"/>
              <a:t>2024/12/7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852F-6A66-4611-8787-6A874E062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8491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E176-B877-400C-BD38-02E4E3931C1A}" type="datetimeFigureOut">
              <a:rPr kumimoji="1" lang="ja-JP" altLang="en-US" smtClean="0"/>
              <a:t>2024/12/7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852F-6A66-4611-8787-6A874E062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0583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E176-B877-400C-BD38-02E4E3931C1A}" type="datetimeFigureOut">
              <a:rPr kumimoji="1" lang="ja-JP" altLang="en-US" smtClean="0"/>
              <a:t>2024/12/7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852F-6A66-4611-8787-6A874E062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8160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E176-B877-400C-BD38-02E4E3931C1A}" type="datetimeFigureOut">
              <a:rPr kumimoji="1" lang="ja-JP" altLang="en-US" smtClean="0"/>
              <a:t>2024/12/7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852F-6A66-4611-8787-6A874E062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953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E176-B877-400C-BD38-02E4E3931C1A}" type="datetimeFigureOut">
              <a:rPr kumimoji="1" lang="ja-JP" altLang="en-US" smtClean="0"/>
              <a:t>2024/12/7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852F-6A66-4611-8787-6A874E062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4671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E176-B877-400C-BD38-02E4E3931C1A}" type="datetimeFigureOut">
              <a:rPr kumimoji="1" lang="ja-JP" altLang="en-US" smtClean="0"/>
              <a:t>2024/12/7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852F-6A66-4611-8787-6A874E062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9642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E176-B877-400C-BD38-02E4E3931C1A}" type="datetimeFigureOut">
              <a:rPr kumimoji="1" lang="ja-JP" altLang="en-US" smtClean="0"/>
              <a:t>2024/12/7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852F-6A66-4611-8787-6A874E062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6600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E176-B877-400C-BD38-02E4E3931C1A}" type="datetimeFigureOut">
              <a:rPr kumimoji="1" lang="ja-JP" altLang="en-US" smtClean="0"/>
              <a:t>2024/12/7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852F-6A66-4611-8787-6A874E062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999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E176-B877-400C-BD38-02E4E3931C1A}" type="datetimeFigureOut">
              <a:rPr kumimoji="1" lang="ja-JP" altLang="en-US" smtClean="0"/>
              <a:t>2024/12/7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852F-6A66-4611-8787-6A874E062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169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E176-B877-400C-BD38-02E4E3931C1A}" type="datetimeFigureOut">
              <a:rPr kumimoji="1" lang="ja-JP" altLang="en-US" smtClean="0"/>
              <a:t>2024/12/7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852F-6A66-4611-8787-6A874E062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8209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E176-B877-400C-BD38-02E4E3931C1A}" type="datetimeFigureOut">
              <a:rPr kumimoji="1" lang="ja-JP" altLang="en-US" smtClean="0"/>
              <a:t>2024/12/7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852F-6A66-4611-8787-6A874E062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3971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6E176-B877-400C-BD38-02E4E3931C1A}" type="datetimeFigureOut">
              <a:rPr kumimoji="1" lang="ja-JP" altLang="en-US" smtClean="0"/>
              <a:t>2024/12/7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C852F-6A66-4611-8787-6A874E062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3835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0BEAA6-C3F2-CF2B-50D7-A9351FAC19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188" y="2597769"/>
            <a:ext cx="7924800" cy="1680568"/>
          </a:xfrm>
        </p:spPr>
        <p:txBody>
          <a:bodyPr anchor="ctr">
            <a:noAutofit/>
          </a:bodyPr>
          <a:lstStyle/>
          <a:p>
            <a:pPr algn="l"/>
            <a:r>
              <a:rPr lang="ja-JP" altLang="en-US" sz="4000" dirty="0">
                <a:latin typeface="+mn-lt"/>
                <a:ea typeface="+mn-ea"/>
              </a:rPr>
              <a:t>　　　　　　　</a:t>
            </a:r>
            <a:br>
              <a:rPr lang="en-US" altLang="ja-JP" sz="4000" dirty="0">
                <a:latin typeface="+mn-lt"/>
                <a:ea typeface="+mn-ea"/>
              </a:rPr>
            </a:br>
            <a:r>
              <a:rPr lang="ja-JP" altLang="en-US" sz="1800" dirty="0">
                <a:latin typeface="+mn-lt"/>
                <a:ea typeface="+mn-ea"/>
              </a:rPr>
              <a:t>ひじょうよう　　　　　　　　　　ふくろ　　　　　　　</a:t>
            </a:r>
            <a:r>
              <a:rPr lang="ja-JP" altLang="en-US" sz="4000" dirty="0"/>
              <a:t>　</a:t>
            </a:r>
            <a:br>
              <a:rPr lang="en-US" altLang="ja-JP" sz="4000" dirty="0"/>
            </a:br>
            <a:r>
              <a:rPr lang="ja-JP" altLang="en-US" sz="4000" dirty="0">
                <a:latin typeface="+mn-ea"/>
                <a:ea typeface="+mn-ea"/>
              </a:rPr>
              <a:t>非常用持ち出し袋の中身について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EA2AA89-126D-DBBA-6BB7-3F9F3D729509}"/>
              </a:ext>
            </a:extLst>
          </p:cNvPr>
          <p:cNvSpPr txBox="1"/>
          <p:nvPr/>
        </p:nvSpPr>
        <p:spPr>
          <a:xfrm>
            <a:off x="495572" y="685689"/>
            <a:ext cx="807319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dirty="0">
                <a:effectLst/>
                <a:latin typeface="+mn-ea"/>
                <a:cs typeface="Times New Roman" panose="02020603050405020304" pitchFamily="18" charset="0"/>
              </a:rPr>
              <a:t>小目標③　災害時への備えに取り組む態度を養う</a:t>
            </a:r>
            <a:endParaRPr lang="ja-JP" altLang="en-US" sz="2000" dirty="0">
              <a:latin typeface="+mn-ea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8392BF8-95E7-536B-D2F0-85A716A00FC0}"/>
              </a:ext>
            </a:extLst>
          </p:cNvPr>
          <p:cNvSpPr txBox="1"/>
          <p:nvPr/>
        </p:nvSpPr>
        <p:spPr>
          <a:xfrm>
            <a:off x="3195828" y="2213048"/>
            <a:ext cx="27523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4400" b="1" dirty="0">
                <a:latin typeface="+mn-ea"/>
              </a:rPr>
              <a:t>学習７</a:t>
            </a:r>
          </a:p>
        </p:txBody>
      </p:sp>
    </p:spTree>
    <p:extLst>
      <p:ext uri="{BB962C8B-B14F-4D97-AF65-F5344CB8AC3E}">
        <p14:creationId xmlns:p14="http://schemas.microsoft.com/office/powerpoint/2010/main" val="115508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990FC3F-6FA9-3C11-3D90-AE982D1AF2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E67508-4943-C7CB-5365-49B7FF610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66219"/>
            <a:ext cx="7886700" cy="1325563"/>
          </a:xfrm>
        </p:spPr>
        <p:txBody>
          <a:bodyPr>
            <a:noAutofit/>
          </a:bodyPr>
          <a:lstStyle/>
          <a:p>
            <a:r>
              <a:rPr kumimoji="1" lang="ja-JP" altLang="en-US" sz="4000" dirty="0">
                <a:latin typeface="+mn-lt"/>
              </a:rPr>
              <a:t>　　　　　　  </a:t>
            </a:r>
            <a:br>
              <a:rPr kumimoji="1" lang="en-US" altLang="ja-JP" sz="4000" dirty="0">
                <a:latin typeface="+mn-lt"/>
              </a:rPr>
            </a:br>
            <a:r>
              <a:rPr kumimoji="1" lang="ja-JP" altLang="en-US" sz="1800" dirty="0">
                <a:latin typeface="+mn-lt"/>
              </a:rPr>
              <a:t>ひじょう　　　　　　　　　　　　ふくろ</a:t>
            </a:r>
            <a:br>
              <a:rPr kumimoji="1" lang="en-US" altLang="ja-JP" sz="4000" dirty="0"/>
            </a:br>
            <a:r>
              <a:rPr lang="ja-JP" altLang="ja-JP" sz="40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非常用</a:t>
            </a:r>
            <a:r>
              <a:rPr lang="ja-JP" altLang="en-US" sz="40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持ち出し</a:t>
            </a:r>
            <a:r>
              <a:rPr lang="ja-JP" altLang="ja-JP" sz="40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袋</a:t>
            </a:r>
            <a:r>
              <a:rPr lang="ja-JP" altLang="en-US" sz="40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の中身を考える</a:t>
            </a:r>
            <a:r>
              <a:rPr lang="ja-JP" altLang="en-US" sz="4000" kern="100" dirty="0">
                <a:latin typeface="+mn-ea"/>
                <a:ea typeface="+mn-ea"/>
                <a:cs typeface="Times New Roman" panose="02020603050405020304" pitchFamily="18" charset="0"/>
              </a:rPr>
              <a:t>。</a:t>
            </a:r>
            <a:endParaRPr kumimoji="1" lang="ja-JP" altLang="en-US" sz="4000" dirty="0">
              <a:latin typeface="+mn-ea"/>
              <a:ea typeface="+mn-ea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343CE61-E7E7-9D99-19EB-3CC40E5ED0D5}"/>
              </a:ext>
            </a:extLst>
          </p:cNvPr>
          <p:cNvSpPr txBox="1"/>
          <p:nvPr/>
        </p:nvSpPr>
        <p:spPr>
          <a:xfrm>
            <a:off x="3195828" y="2194760"/>
            <a:ext cx="27523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4400" b="1" dirty="0">
                <a:latin typeface="+mn-ea"/>
              </a:rPr>
              <a:t>学習７</a:t>
            </a:r>
          </a:p>
        </p:txBody>
      </p:sp>
    </p:spTree>
    <p:extLst>
      <p:ext uri="{BB962C8B-B14F-4D97-AF65-F5344CB8AC3E}">
        <p14:creationId xmlns:p14="http://schemas.microsoft.com/office/powerpoint/2010/main" val="310213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D3F7B9-707A-8053-15F7-E31E8A8C9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4622" y="2408238"/>
            <a:ext cx="7134755" cy="2041524"/>
          </a:xfrm>
          <a:ln w="28575">
            <a:solidFill>
              <a:schemeClr val="tx1"/>
            </a:solidFill>
            <a:prstDash val="dash"/>
          </a:ln>
        </p:spPr>
        <p:txBody>
          <a:bodyPr>
            <a:normAutofit/>
          </a:bodyPr>
          <a:lstStyle/>
          <a:p>
            <a:r>
              <a:rPr lang="ja-JP" altLang="en-US" b="1" dirty="0">
                <a:latin typeface="+mn-ea"/>
                <a:ea typeface="+mn-ea"/>
              </a:rPr>
              <a:t>ひじょう用持ち出しぶくろの中身を考えてみましょう。</a:t>
            </a:r>
            <a:endParaRPr kumimoji="1" lang="ja-JP" altLang="en-US" b="1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79606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8658F6DE-790D-685B-6B28-7AD0C2662227}"/>
              </a:ext>
            </a:extLst>
          </p:cNvPr>
          <p:cNvSpPr/>
          <p:nvPr/>
        </p:nvSpPr>
        <p:spPr>
          <a:xfrm>
            <a:off x="106017" y="132523"/>
            <a:ext cx="2262279" cy="70788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tx1"/>
                </a:solidFill>
              </a:rPr>
              <a:t>考えてみよう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CEB14A1-9119-AB97-7BCD-741717EA252C}"/>
              </a:ext>
            </a:extLst>
          </p:cNvPr>
          <p:cNvSpPr txBox="1"/>
          <p:nvPr/>
        </p:nvSpPr>
        <p:spPr>
          <a:xfrm>
            <a:off x="188238" y="908701"/>
            <a:ext cx="88325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ja-JP" sz="2000" kern="100" dirty="0">
                <a:effectLst/>
                <a:latin typeface="+mn-ea"/>
                <a:cs typeface="Times New Roman" panose="02020603050405020304" pitchFamily="18" charset="0"/>
              </a:rPr>
              <a:t>あなたは</a:t>
            </a:r>
            <a:r>
              <a:rPr lang="en-US" altLang="ja-JP" sz="2000" kern="100" dirty="0">
                <a:effectLst/>
                <a:latin typeface="+mn-ea"/>
                <a:cs typeface="Times New Roman" panose="02020603050405020304" pitchFamily="18" charset="0"/>
              </a:rPr>
              <a:t>5</a:t>
            </a:r>
            <a:r>
              <a:rPr lang="ja-JP" altLang="ja-JP" sz="2000" kern="100" dirty="0">
                <a:effectLst/>
                <a:latin typeface="+mn-ea"/>
                <a:cs typeface="Times New Roman" panose="02020603050405020304" pitchFamily="18" charset="0"/>
              </a:rPr>
              <a:t>人家族です。さいがい時にそなえてひじょう用持ち出しぶくろを用意します。足りないものを〈びちくアイテム〉からえらんで書きましょう。</a:t>
            </a:r>
            <a:endParaRPr lang="ja-JP" altLang="ja-JP" sz="140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2">
            <a:extLst>
              <a:ext uri="{FF2B5EF4-FFF2-40B4-BE49-F238E27FC236}">
                <a16:creationId xmlns:a16="http://schemas.microsoft.com/office/drawing/2014/main" id="{849355B4-47FB-1C67-B35B-E30AABD246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698" y="1616587"/>
            <a:ext cx="8547653" cy="1744121"/>
          </a:xfrm>
          <a:prstGeom prst="rect">
            <a:avLst/>
          </a:prstGeom>
          <a:ln w="1905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just"/>
            <a:r>
              <a:rPr lang="ja-JP" kern="100" dirty="0">
                <a:effectLst/>
                <a:latin typeface="+mn-ea"/>
                <a:cs typeface="Times New Roman" panose="02020603050405020304" pitchFamily="18" charset="0"/>
              </a:rPr>
              <a:t>＜家族メンバー＞</a:t>
            </a:r>
          </a:p>
          <a:p>
            <a:pPr algn="just"/>
            <a:r>
              <a:rPr lang="ja-JP" kern="100" dirty="0">
                <a:effectLst/>
                <a:latin typeface="+mn-ea"/>
                <a:cs typeface="Times New Roman" panose="02020603050405020304" pitchFamily="18" charset="0"/>
              </a:rPr>
              <a:t>〇おじいちゃん（</a:t>
            </a:r>
            <a:r>
              <a:rPr lang="en-US" kern="100" dirty="0">
                <a:effectLst/>
                <a:latin typeface="+mn-ea"/>
                <a:cs typeface="Times New Roman" panose="02020603050405020304" pitchFamily="18" charset="0"/>
              </a:rPr>
              <a:t>70</a:t>
            </a:r>
            <a:r>
              <a:rPr lang="ja-JP" kern="100" dirty="0">
                <a:effectLst/>
                <a:latin typeface="+mn-ea"/>
                <a:cs typeface="Times New Roman" panose="02020603050405020304" pitchFamily="18" charset="0"/>
              </a:rPr>
              <a:t>さい）</a:t>
            </a:r>
            <a:r>
              <a:rPr lang="ja-JP" altLang="en-US" kern="100" dirty="0">
                <a:latin typeface="+mn-ea"/>
                <a:cs typeface="Times New Roman" panose="02020603050405020304" pitchFamily="18" charset="0"/>
              </a:rPr>
              <a:t>  </a:t>
            </a:r>
            <a:r>
              <a:rPr lang="ja-JP" kern="100" dirty="0">
                <a:effectLst/>
                <a:latin typeface="+mn-ea"/>
                <a:cs typeface="Times New Roman" panose="02020603050405020304" pitchFamily="18" charset="0"/>
              </a:rPr>
              <a:t>持病の薬を飲んでいる。</a:t>
            </a:r>
          </a:p>
          <a:p>
            <a:pPr algn="just"/>
            <a:r>
              <a:rPr lang="ja-JP" kern="100" dirty="0">
                <a:effectLst/>
                <a:latin typeface="+mn-ea"/>
                <a:cs typeface="Times New Roman" panose="02020603050405020304" pitchFamily="18" charset="0"/>
              </a:rPr>
              <a:t>〇お父さん（</a:t>
            </a:r>
            <a:r>
              <a:rPr lang="en-US" kern="100" dirty="0">
                <a:effectLst/>
                <a:latin typeface="+mn-ea"/>
                <a:cs typeface="Times New Roman" panose="02020603050405020304" pitchFamily="18" charset="0"/>
              </a:rPr>
              <a:t>35</a:t>
            </a:r>
            <a:r>
              <a:rPr lang="ja-JP" kern="100" dirty="0">
                <a:effectLst/>
                <a:latin typeface="+mn-ea"/>
                <a:cs typeface="Times New Roman" panose="02020603050405020304" pitchFamily="18" charset="0"/>
              </a:rPr>
              <a:t>さい）　　</a:t>
            </a:r>
            <a:r>
              <a:rPr lang="ja-JP" altLang="en-US" kern="100" dirty="0">
                <a:latin typeface="+mn-ea"/>
                <a:cs typeface="Times New Roman" panose="02020603050405020304" pitchFamily="18" charset="0"/>
              </a:rPr>
              <a:t>  </a:t>
            </a:r>
            <a:r>
              <a:rPr lang="ja-JP" kern="100" dirty="0">
                <a:effectLst/>
                <a:latin typeface="+mn-ea"/>
                <a:cs typeface="Times New Roman" panose="02020603050405020304" pitchFamily="18" charset="0"/>
              </a:rPr>
              <a:t>小麦アレルギーがある。</a:t>
            </a:r>
          </a:p>
          <a:p>
            <a:pPr algn="just"/>
            <a:r>
              <a:rPr lang="ja-JP" kern="100" dirty="0">
                <a:effectLst/>
                <a:latin typeface="+mn-ea"/>
                <a:cs typeface="Times New Roman" panose="02020603050405020304" pitchFamily="18" charset="0"/>
              </a:rPr>
              <a:t>〇お母さん（</a:t>
            </a:r>
            <a:r>
              <a:rPr lang="en-US" kern="100" dirty="0">
                <a:effectLst/>
                <a:latin typeface="+mn-ea"/>
                <a:cs typeface="Times New Roman" panose="02020603050405020304" pitchFamily="18" charset="0"/>
              </a:rPr>
              <a:t>35</a:t>
            </a:r>
            <a:r>
              <a:rPr lang="ja-JP" kern="100" dirty="0">
                <a:effectLst/>
                <a:latin typeface="+mn-ea"/>
                <a:cs typeface="Times New Roman" panose="02020603050405020304" pitchFamily="18" charset="0"/>
              </a:rPr>
              <a:t>さい）　　</a:t>
            </a:r>
            <a:r>
              <a:rPr lang="en-US" altLang="ja-JP" kern="100" dirty="0">
                <a:effectLst/>
                <a:latin typeface="+mn-ea"/>
                <a:cs typeface="Times New Roman" panose="02020603050405020304" pitchFamily="18" charset="0"/>
              </a:rPr>
              <a:t>  </a:t>
            </a:r>
            <a:r>
              <a:rPr lang="ja-JP" kern="100" dirty="0">
                <a:effectLst/>
                <a:latin typeface="+mn-ea"/>
                <a:cs typeface="Times New Roman" panose="02020603050405020304" pitchFamily="18" charset="0"/>
              </a:rPr>
              <a:t>ひえしょう</a:t>
            </a:r>
          </a:p>
          <a:p>
            <a:pPr algn="just"/>
            <a:r>
              <a:rPr lang="ja-JP" kern="100" dirty="0">
                <a:effectLst/>
                <a:latin typeface="+mn-ea"/>
                <a:cs typeface="Times New Roman" panose="02020603050405020304" pitchFamily="18" charset="0"/>
              </a:rPr>
              <a:t>〇自分（</a:t>
            </a:r>
            <a:r>
              <a:rPr lang="en-US" kern="100" dirty="0">
                <a:effectLst/>
                <a:latin typeface="+mn-ea"/>
                <a:cs typeface="Times New Roman" panose="02020603050405020304" pitchFamily="18" charset="0"/>
              </a:rPr>
              <a:t>11</a:t>
            </a:r>
            <a:r>
              <a:rPr lang="ja-JP" kern="100" dirty="0">
                <a:effectLst/>
                <a:latin typeface="+mn-ea"/>
                <a:cs typeface="Times New Roman" panose="02020603050405020304" pitchFamily="18" charset="0"/>
              </a:rPr>
              <a:t>さい）　</a:t>
            </a:r>
            <a:r>
              <a:rPr lang="en-US" kern="100" dirty="0">
                <a:effectLst/>
                <a:latin typeface="+mn-ea"/>
                <a:cs typeface="Times New Roman" panose="02020603050405020304" pitchFamily="18" charset="0"/>
              </a:rPr>
              <a:t>       </a:t>
            </a:r>
            <a:endParaRPr lang="ja-JP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algn="just"/>
            <a:r>
              <a:rPr lang="ja-JP" kern="100" dirty="0">
                <a:effectLst/>
                <a:latin typeface="+mn-ea"/>
                <a:cs typeface="Times New Roman" panose="02020603050405020304" pitchFamily="18" charset="0"/>
              </a:rPr>
              <a:t>〇妹（</a:t>
            </a:r>
            <a:r>
              <a:rPr lang="en-US" kern="100" dirty="0">
                <a:effectLst/>
                <a:latin typeface="+mn-ea"/>
                <a:cs typeface="Times New Roman" panose="02020603050405020304" pitchFamily="18" charset="0"/>
              </a:rPr>
              <a:t>1</a:t>
            </a:r>
            <a:r>
              <a:rPr lang="ja-JP" kern="100" dirty="0">
                <a:effectLst/>
                <a:latin typeface="+mn-ea"/>
                <a:cs typeface="Times New Roman" panose="02020603050405020304" pitchFamily="18" charset="0"/>
              </a:rPr>
              <a:t>さい）　　　　　　ミルクを飲んでいる、おむつをしている。</a:t>
            </a:r>
          </a:p>
        </p:txBody>
      </p:sp>
      <p:sp>
        <p:nvSpPr>
          <p:cNvPr id="8" name="テキスト ボックス 3">
            <a:extLst>
              <a:ext uri="{FF2B5EF4-FFF2-40B4-BE49-F238E27FC236}">
                <a16:creationId xmlns:a16="http://schemas.microsoft.com/office/drawing/2014/main" id="{073E1D7B-710A-14C2-E04E-9F81413A4282}"/>
              </a:ext>
            </a:extLst>
          </p:cNvPr>
          <p:cNvSpPr txBox="1"/>
          <p:nvPr/>
        </p:nvSpPr>
        <p:spPr>
          <a:xfrm>
            <a:off x="312410" y="3429000"/>
            <a:ext cx="4535764" cy="3364992"/>
          </a:xfrm>
          <a:prstGeom prst="rect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sz="2000" b="1" u="sng" kern="100" dirty="0">
                <a:effectLst/>
                <a:latin typeface="+mn-ea"/>
                <a:cs typeface="Times New Roman" panose="02020603050405020304" pitchFamily="18" charset="0"/>
              </a:rPr>
              <a:t>用意しているもの</a:t>
            </a:r>
            <a:endParaRPr lang="ja-JP" sz="1400" b="1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algn="just"/>
            <a:r>
              <a:rPr lang="en-US" sz="1400" kern="100" dirty="0">
                <a:effectLst/>
                <a:latin typeface="+mn-ea"/>
                <a:cs typeface="Times New Roman" panose="02020603050405020304" pitchFamily="18" charset="0"/>
              </a:rPr>
              <a:t> </a:t>
            </a:r>
            <a:endParaRPr lang="ja-JP" sz="1200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algn="just"/>
            <a:r>
              <a:rPr lang="ja-JP" sz="2000" kern="100" dirty="0">
                <a:effectLst/>
                <a:latin typeface="+mn-ea"/>
                <a:cs typeface="Times New Roman" panose="02020603050405020304" pitchFamily="18" charset="0"/>
              </a:rPr>
              <a:t>・水（</a:t>
            </a:r>
            <a:r>
              <a:rPr lang="en-US" sz="2000" kern="100" dirty="0">
                <a:effectLst/>
                <a:latin typeface="+mn-ea"/>
                <a:cs typeface="Times New Roman" panose="02020603050405020304" pitchFamily="18" charset="0"/>
              </a:rPr>
              <a:t>5</a:t>
            </a:r>
            <a:r>
              <a:rPr lang="ja-JP" sz="2000" kern="100" dirty="0">
                <a:effectLst/>
                <a:latin typeface="+mn-ea"/>
                <a:cs typeface="Times New Roman" panose="02020603050405020304" pitchFamily="18" charset="0"/>
              </a:rPr>
              <a:t>人分）</a:t>
            </a:r>
          </a:p>
          <a:p>
            <a:pPr algn="just"/>
            <a:r>
              <a:rPr lang="ja-JP" sz="2000" kern="100" dirty="0">
                <a:effectLst/>
                <a:latin typeface="+mn-ea"/>
                <a:cs typeface="Times New Roman" panose="02020603050405020304" pitchFamily="18" charset="0"/>
              </a:rPr>
              <a:t>・食品（レトルト食品（カレー）、</a:t>
            </a:r>
            <a:endParaRPr lang="en-US" altLang="ja-JP" sz="2000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algn="just"/>
            <a:r>
              <a:rPr lang="en-US" altLang="ja-JP" sz="2000" kern="100" dirty="0">
                <a:latin typeface="+mn-ea"/>
                <a:cs typeface="Times New Roman" panose="02020603050405020304" pitchFamily="18" charset="0"/>
              </a:rPr>
              <a:t>              </a:t>
            </a:r>
            <a:r>
              <a:rPr lang="ja-JP" sz="2000" kern="100" dirty="0">
                <a:effectLst/>
                <a:latin typeface="+mn-ea"/>
                <a:cs typeface="Times New Roman" panose="02020603050405020304" pitchFamily="18" charset="0"/>
              </a:rPr>
              <a:t>ビスケット）</a:t>
            </a:r>
          </a:p>
          <a:p>
            <a:pPr algn="just"/>
            <a:r>
              <a:rPr lang="ja-JP" sz="2000" kern="100" dirty="0">
                <a:effectLst/>
                <a:latin typeface="+mn-ea"/>
                <a:cs typeface="Times New Roman" panose="02020603050405020304" pitchFamily="18" charset="0"/>
              </a:rPr>
              <a:t>・かい中電とう</a:t>
            </a:r>
          </a:p>
          <a:p>
            <a:pPr algn="just"/>
            <a:r>
              <a:rPr lang="ja-JP" sz="2000" kern="100" dirty="0">
                <a:effectLst/>
                <a:latin typeface="+mn-ea"/>
                <a:cs typeface="Times New Roman" panose="02020603050405020304" pitchFamily="18" charset="0"/>
              </a:rPr>
              <a:t>・きゅう急用品（ばんそうこうなど）</a:t>
            </a:r>
          </a:p>
          <a:p>
            <a:pPr algn="just"/>
            <a:r>
              <a:rPr lang="ja-JP" sz="2000" kern="100" dirty="0">
                <a:effectLst/>
                <a:latin typeface="+mn-ea"/>
                <a:cs typeface="Times New Roman" panose="02020603050405020304" pitchFamily="18" charset="0"/>
              </a:rPr>
              <a:t>・歯ブラシ</a:t>
            </a:r>
          </a:p>
          <a:p>
            <a:pPr algn="just"/>
            <a:r>
              <a:rPr lang="ja-JP" sz="2000" kern="100" dirty="0">
                <a:effectLst/>
                <a:latin typeface="+mn-ea"/>
                <a:cs typeface="Times New Roman" panose="02020603050405020304" pitchFamily="18" charset="0"/>
              </a:rPr>
              <a:t>・タオル</a:t>
            </a:r>
          </a:p>
          <a:p>
            <a:pPr algn="just"/>
            <a:r>
              <a:rPr lang="ja-JP" sz="2000" kern="100" dirty="0">
                <a:effectLst/>
                <a:latin typeface="+mn-ea"/>
                <a:cs typeface="Times New Roman" panose="02020603050405020304" pitchFamily="18" charset="0"/>
              </a:rPr>
              <a:t>・せん面用具</a:t>
            </a:r>
          </a:p>
          <a:p>
            <a:pPr algn="just"/>
            <a:r>
              <a:rPr lang="ja-JP" altLang="en-US" sz="2000" kern="100" dirty="0">
                <a:latin typeface="+mn-ea"/>
                <a:cs typeface="Times New Roman" panose="02020603050405020304" pitchFamily="18" charset="0"/>
              </a:rPr>
              <a:t>・衣類（いるい）</a:t>
            </a:r>
            <a:r>
              <a:rPr lang="ja-JP" sz="2000" kern="100" dirty="0">
                <a:effectLst/>
                <a:latin typeface="+mn-ea"/>
                <a:cs typeface="Times New Roman" panose="02020603050405020304" pitchFamily="18" charset="0"/>
              </a:rPr>
              <a:t>（服）</a:t>
            </a:r>
          </a:p>
        </p:txBody>
      </p:sp>
      <p:sp>
        <p:nvSpPr>
          <p:cNvPr id="10" name="テキスト ボックス 2">
            <a:extLst>
              <a:ext uri="{FF2B5EF4-FFF2-40B4-BE49-F238E27FC236}">
                <a16:creationId xmlns:a16="http://schemas.microsoft.com/office/drawing/2014/main" id="{5F8B54B6-64FC-B739-5904-E2517236FC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9994" y="3954680"/>
            <a:ext cx="3878357" cy="1649245"/>
          </a:xfrm>
          <a:prstGeom prst="rect">
            <a:avLst/>
          </a:prstGeom>
          <a:ln w="1905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ts val="2000"/>
              </a:lnSpc>
            </a:pPr>
            <a:r>
              <a:rPr lang="ja-JP" kern="100" dirty="0">
                <a:effectLst/>
                <a:latin typeface="+mn-ea"/>
                <a:cs typeface="Times New Roman" panose="02020603050405020304" pitchFamily="18" charset="0"/>
              </a:rPr>
              <a:t>＜びちくアイテム＞</a:t>
            </a:r>
          </a:p>
          <a:p>
            <a:pPr algn="just">
              <a:lnSpc>
                <a:spcPts val="2000"/>
              </a:lnSpc>
            </a:pPr>
            <a:r>
              <a:rPr lang="ja-JP" kern="100" dirty="0">
                <a:effectLst/>
                <a:latin typeface="+mn-ea"/>
                <a:cs typeface="Times New Roman" panose="02020603050405020304" pitchFamily="18" charset="0"/>
              </a:rPr>
              <a:t>ミルク・ほにゅうびん・持病の薬</a:t>
            </a:r>
          </a:p>
          <a:p>
            <a:pPr algn="just">
              <a:lnSpc>
                <a:spcPct val="115000"/>
              </a:lnSpc>
            </a:pPr>
            <a:r>
              <a:rPr lang="ja-JP" kern="100" dirty="0">
                <a:effectLst/>
                <a:latin typeface="+mn-ea"/>
                <a:cs typeface="Times New Roman" panose="02020603050405020304" pitchFamily="18" charset="0"/>
              </a:rPr>
              <a:t>子ども用おむつ・アルファ</a:t>
            </a:r>
            <a:r>
              <a:rPr lang="en-US" kern="100" dirty="0">
                <a:effectLst/>
                <a:latin typeface="+mn-ea"/>
                <a:cs typeface="Times New Roman" panose="02020603050405020304" pitchFamily="18" charset="0"/>
              </a:rPr>
              <a:t>化(</a:t>
            </a:r>
            <a:r>
              <a:rPr lang="ja-JP" altLang="en-US" kern="100" dirty="0">
                <a:effectLst/>
                <a:latin typeface="+mn-ea"/>
                <a:cs typeface="Times New Roman" panose="02020603050405020304" pitchFamily="18" charset="0"/>
              </a:rPr>
              <a:t>か</a:t>
            </a:r>
            <a:r>
              <a:rPr lang="en-US" kern="100" dirty="0">
                <a:effectLst/>
                <a:latin typeface="+mn-ea"/>
                <a:cs typeface="Times New Roman" panose="02020603050405020304" pitchFamily="18" charset="0"/>
              </a:rPr>
              <a:t>)</a:t>
            </a:r>
            <a:r>
              <a:rPr lang="ja-JP" kern="100" dirty="0">
                <a:effectLst/>
                <a:latin typeface="+mn-ea"/>
                <a:cs typeface="Times New Roman" panose="02020603050405020304" pitchFamily="18" charset="0"/>
              </a:rPr>
              <a:t>米</a:t>
            </a:r>
            <a:endParaRPr lang="en-US" altLang="ja-JP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ja-JP" kern="100" dirty="0">
                <a:effectLst/>
                <a:latin typeface="+mn-ea"/>
                <a:cs typeface="Times New Roman" panose="02020603050405020304" pitchFamily="18" charset="0"/>
              </a:rPr>
              <a:t>おしりふき</a:t>
            </a:r>
            <a:r>
              <a:rPr lang="ja-JP" altLang="en-US" kern="100" dirty="0">
                <a:latin typeface="+mn-ea"/>
                <a:cs typeface="Times New Roman" panose="02020603050405020304" pitchFamily="18" charset="0"/>
              </a:rPr>
              <a:t>・</a:t>
            </a:r>
            <a:r>
              <a:rPr lang="ja-JP" kern="100" dirty="0">
                <a:effectLst/>
                <a:latin typeface="+mn-ea"/>
                <a:cs typeface="Times New Roman" panose="02020603050405020304" pitchFamily="18" charset="0"/>
              </a:rPr>
              <a:t>もうふ・りにゅう食</a:t>
            </a:r>
            <a:endParaRPr lang="en-US" altLang="ja-JP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ja-JP" kern="100" dirty="0">
                <a:effectLst/>
                <a:latin typeface="+mn-ea"/>
                <a:cs typeface="Times New Roman" panose="02020603050405020304" pitchFamily="18" charset="0"/>
              </a:rPr>
              <a:t>使いすてカイロ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1F5CA13-AFB7-0A46-DC08-D12AA0AD81EA}"/>
              </a:ext>
            </a:extLst>
          </p:cNvPr>
          <p:cNvSpPr txBox="1"/>
          <p:nvPr/>
        </p:nvSpPr>
        <p:spPr>
          <a:xfrm>
            <a:off x="5650992" y="6486215"/>
            <a:ext cx="3493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※</a:t>
            </a:r>
            <a:r>
              <a:rPr kumimoji="1" lang="ja-JP" altLang="en-US" sz="1400" dirty="0"/>
              <a:t>学習</a:t>
            </a:r>
            <a:r>
              <a:rPr kumimoji="1" lang="en-US" altLang="ja-JP" sz="1400" dirty="0"/>
              <a:t>7</a:t>
            </a:r>
            <a:r>
              <a:rPr kumimoji="1" lang="ja-JP" altLang="en-US" sz="1400" dirty="0"/>
              <a:t>②のワークシート参照ください。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006011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837276-F14B-66C3-27DC-35509622D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81075"/>
            <a:ext cx="7886700" cy="1014414"/>
          </a:xfrm>
        </p:spPr>
        <p:txBody>
          <a:bodyPr/>
          <a:lstStyle/>
          <a:p>
            <a:pPr algn="ctr"/>
            <a:r>
              <a:rPr lang="ja-JP" altLang="en-US" u="sng" dirty="0"/>
              <a:t>今日</a:t>
            </a:r>
            <a:r>
              <a:rPr kumimoji="1" lang="ja-JP" altLang="en-US" u="sng" dirty="0"/>
              <a:t>の学習のまとめ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E518FC5-FD19-9647-0BC8-0104C55613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675" y="2143126"/>
            <a:ext cx="8248650" cy="3228974"/>
          </a:xfrm>
          <a:ln w="19050">
            <a:noFill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ja-JP" altLang="en-US" sz="1900" dirty="0"/>
              <a:t>　</a:t>
            </a:r>
            <a:r>
              <a:rPr lang="ja-JP" altLang="en-US" sz="2300" dirty="0"/>
              <a:t>　　　　　　　　　　　　　</a:t>
            </a:r>
            <a:endParaRPr lang="en-US" altLang="ja-JP" sz="2300" dirty="0"/>
          </a:p>
          <a:p>
            <a:r>
              <a:rPr lang="ja-JP" altLang="en-US" sz="5700" b="1" dirty="0"/>
              <a:t>ひじょう用持ち出しぶくろ</a:t>
            </a:r>
            <a:endParaRPr lang="en-US" altLang="ja-JP" sz="5700" b="1" dirty="0"/>
          </a:p>
          <a:p>
            <a:pPr marL="0" indent="0">
              <a:buNone/>
            </a:pPr>
            <a:r>
              <a:rPr lang="ja-JP" altLang="en-US" sz="2300" dirty="0"/>
              <a:t>　　　さいがい</a:t>
            </a:r>
            <a:endParaRPr lang="en-US" altLang="ja-JP" sz="2300" dirty="0"/>
          </a:p>
          <a:p>
            <a:pPr marL="0" indent="0">
              <a:buNone/>
            </a:pPr>
            <a:r>
              <a:rPr lang="ja-JP" altLang="en-US" sz="5100" dirty="0"/>
              <a:t>　災害時にすぐに持ち出せるように用意し　</a:t>
            </a:r>
            <a:endParaRPr lang="en-US" altLang="ja-JP" sz="5100" dirty="0"/>
          </a:p>
          <a:p>
            <a:pPr marL="0" indent="0">
              <a:buNone/>
            </a:pPr>
            <a:r>
              <a:rPr lang="ja-JP" altLang="en-US" sz="5100" dirty="0"/>
              <a:t>　ておくもの。</a:t>
            </a:r>
            <a:endParaRPr lang="en-US" altLang="ja-JP" sz="5100" dirty="0"/>
          </a:p>
          <a:p>
            <a:pPr marL="0" indent="0">
              <a:buNone/>
            </a:pPr>
            <a:endParaRPr lang="en-US" altLang="ja-JP" sz="4000" dirty="0"/>
          </a:p>
          <a:p>
            <a:pPr marL="0" indent="0">
              <a:buNone/>
            </a:pPr>
            <a:r>
              <a:rPr lang="ja-JP" altLang="en-US" sz="2100" dirty="0"/>
              <a:t>　　</a:t>
            </a:r>
            <a:r>
              <a:rPr lang="ja-JP" altLang="en-US" sz="2300" dirty="0"/>
              <a:t>ひつよう</a:t>
            </a:r>
            <a:endParaRPr lang="en-US" altLang="ja-JP" sz="2300" dirty="0"/>
          </a:p>
          <a:p>
            <a:r>
              <a:rPr lang="ja-JP" altLang="en-US" sz="5700" dirty="0"/>
              <a:t>必要な中身は</a:t>
            </a:r>
            <a:r>
              <a:rPr lang="ja-JP" altLang="en-US" sz="5700" b="1" dirty="0"/>
              <a:t>人によってちがう</a:t>
            </a:r>
            <a:r>
              <a:rPr lang="ja-JP" altLang="en-US" sz="5700" dirty="0"/>
              <a:t>。</a:t>
            </a:r>
            <a:endParaRPr kumimoji="1" lang="en-US" altLang="ja-JP" sz="5700" dirty="0"/>
          </a:p>
        </p:txBody>
      </p:sp>
    </p:spTree>
    <p:extLst>
      <p:ext uri="{BB962C8B-B14F-4D97-AF65-F5344CB8AC3E}">
        <p14:creationId xmlns:p14="http://schemas.microsoft.com/office/powerpoint/2010/main" val="561194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4E213684E0F5048895B47E158C205F3" ma:contentTypeVersion="12" ma:contentTypeDescription="新しいドキュメントを作成します。" ma:contentTypeScope="" ma:versionID="f97e12898a72159464ed36bfa169b4f0">
  <xsd:schema xmlns:xsd="http://www.w3.org/2001/XMLSchema" xmlns:xs="http://www.w3.org/2001/XMLSchema" xmlns:p="http://schemas.microsoft.com/office/2006/metadata/properties" xmlns:ns2="9e101f2c-df68-4d5e-b6bc-acaed70d3d34" xmlns:ns3="f34bff1c-3aee-4564-8d40-f35baeba3b13" targetNamespace="http://schemas.microsoft.com/office/2006/metadata/properties" ma:root="true" ma:fieldsID="39ca05189e2682ace285be4623ea275d" ns2:_="" ns3:_="">
    <xsd:import namespace="9e101f2c-df68-4d5e-b6bc-acaed70d3d34"/>
    <xsd:import namespace="f34bff1c-3aee-4564-8d40-f35baeba3b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101f2c-df68-4d5e-b6bc-acaed70d3d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2a7ce101-4326-42d9-b9eb-9612018c93a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4bff1c-3aee-4564-8d40-f35baeba3b1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16e46b2-07fb-4273-b35a-3309eac6fd3b}" ma:internalName="TaxCatchAll" ma:showField="CatchAllData" ma:web="f34bff1c-3aee-4564-8d40-f35baeba3b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4bff1c-3aee-4564-8d40-f35baeba3b13" xsi:nil="true"/>
    <lcf76f155ced4ddcb4097134ff3c332f xmlns="9e101f2c-df68-4d5e-b6bc-acaed70d3d3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1C4EB3F-DD24-4C98-916F-A5D1F3FADD5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CBE35E4-5DD9-4A3D-9AB7-F12A3C3C29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101f2c-df68-4d5e-b6bc-acaed70d3d34"/>
    <ds:schemaRef ds:uri="f34bff1c-3aee-4564-8d40-f35baeba3b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40155C0-D26B-41D2-8755-228FDBCFCFA3}">
  <ds:schemaRefs>
    <ds:schemaRef ds:uri="http://purl.org/dc/elements/1.1/"/>
    <ds:schemaRef ds:uri="http://www.w3.org/XML/1998/namespace"/>
    <ds:schemaRef ds:uri="http://purl.org/dc/dcmitype/"/>
    <ds:schemaRef ds:uri="http://schemas.microsoft.com/office/2006/metadata/properties"/>
    <ds:schemaRef ds:uri="f34bff1c-3aee-4564-8d40-f35baeba3b13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9e101f2c-df68-4d5e-b6bc-acaed70d3d3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243</TotalTime>
  <Words>276</Words>
  <Application>Microsoft Office PowerPoint</Application>
  <PresentationFormat>画面に合わせる (4:3)</PresentationFormat>
  <Paragraphs>40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游ゴシック</vt:lpstr>
      <vt:lpstr>Arial</vt:lpstr>
      <vt:lpstr>Calibri</vt:lpstr>
      <vt:lpstr>Calibri Light</vt:lpstr>
      <vt:lpstr>Office テーマ</vt:lpstr>
      <vt:lpstr>　　　　　　　 ひじょうよう　　　　　　　　　　ふくろ　　　　　　　　 非常用持ち出し袋の中身について</vt:lpstr>
      <vt:lpstr>　　　　　　   ひじょう　　　　　　　　　　　　ふくろ 非常用持ち出し袋の中身を考える。</vt:lpstr>
      <vt:lpstr>ひじょう用持ち出しぶくろの中身を考えてみましょう。</vt:lpstr>
      <vt:lpstr>PowerPoint プレゼンテーション</vt:lpstr>
      <vt:lpstr>今日の学習のまとめ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M９　非常用持ち出し袋の中身について</dc:title>
  <dc:creator>京都府立大学食事科学研究室</dc:creator>
  <cp:keywords>食の防災教育資料集</cp:keywords>
  <cp:lastModifiedBy>華 秋本</cp:lastModifiedBy>
  <cp:revision>11</cp:revision>
  <dcterms:created xsi:type="dcterms:W3CDTF">2022-06-29T04:17:34Z</dcterms:created>
  <dcterms:modified xsi:type="dcterms:W3CDTF">2024-12-07T09:17:46Z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0x01010084E213684E0F5048895B47E158C205F3</vt:lpwstr>
  </property>
  <property fmtid="{D5CDD505-2E9C-101B-9397-08002B2CF9AE}" pid="3" name="MediaServiceImageTags">
    <vt:lpwstr/>
  </property>
</Properties>
</file>