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  <p:sldId id="283" r:id="rId4"/>
    <p:sldId id="274" r:id="rId5"/>
    <p:sldId id="282" r:id="rId6"/>
    <p:sldId id="285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44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2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13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8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9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7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9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70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26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2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C6AEA-F7E4-4E2B-B343-540109ACEBBF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B6383-8054-4E96-B194-BBFD244A1A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83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BEAA6-C3F2-CF2B-50D7-A9351FAC1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65201"/>
            <a:ext cx="7772400" cy="1327599"/>
          </a:xfrm>
        </p:spPr>
        <p:txBody>
          <a:bodyPr>
            <a:noAutofit/>
          </a:bodyPr>
          <a:lstStyle/>
          <a:p>
            <a:br>
              <a:rPr kumimoji="1" lang="en-US" altLang="ja-JP" sz="4000" dirty="0">
                <a:latin typeface="+mn-lt"/>
              </a:rPr>
            </a:br>
            <a:r>
              <a:rPr kumimoji="1" lang="ja-JP" altLang="en-US" sz="4000" dirty="0">
                <a:latin typeface="+mn-lt"/>
              </a:rPr>
              <a:t>　</a:t>
            </a:r>
            <a:r>
              <a:rPr kumimoji="1" lang="ja-JP" altLang="en-US" sz="4000" dirty="0"/>
              <a:t>　</a:t>
            </a:r>
            <a:br>
              <a:rPr kumimoji="1" lang="en-US" altLang="ja-JP" sz="4000" dirty="0"/>
            </a:br>
            <a:r>
              <a:rPr kumimoji="1" lang="ja-JP" altLang="en-US" sz="4000" dirty="0">
                <a:latin typeface="+mn-ea"/>
                <a:ea typeface="+mn-ea"/>
              </a:rPr>
              <a:t>適切な食糧備蓄量について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FBA75BE-C7D8-44F6-A474-0EAD77D54467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effectLst/>
                <a:latin typeface="+mn-ea"/>
                <a:cs typeface="Times New Roman" panose="02020603050405020304" pitchFamily="18" charset="0"/>
              </a:rPr>
              <a:t>小目標③　災害時への備えに取り組む態度を養う</a:t>
            </a:r>
            <a:endParaRPr lang="ja-JP" altLang="en-US" sz="2000" dirty="0">
              <a:latin typeface="+mn-ea"/>
            </a:endParaRP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6F50E238-729B-4DDE-F4BC-3029094A330C}"/>
              </a:ext>
            </a:extLst>
          </p:cNvPr>
          <p:cNvSpPr txBox="1"/>
          <p:nvPr/>
        </p:nvSpPr>
        <p:spPr>
          <a:xfrm>
            <a:off x="3195828" y="2304351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学習６</a:t>
            </a:r>
          </a:p>
        </p:txBody>
      </p:sp>
    </p:spTree>
    <p:extLst>
      <p:ext uri="{BB962C8B-B14F-4D97-AF65-F5344CB8AC3E}">
        <p14:creationId xmlns:p14="http://schemas.microsoft.com/office/powerpoint/2010/main" val="11550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1802" y="1989251"/>
            <a:ext cx="7886700" cy="2129691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1" lang="en-US" altLang="ja-JP" sz="4000" dirty="0">
                <a:latin typeface="+mn-lt"/>
              </a:rPr>
            </a:br>
            <a:br>
              <a:rPr kumimoji="1" lang="en-US" altLang="ja-JP" sz="4000" dirty="0"/>
            </a:br>
            <a:r>
              <a:rPr kumimoji="1" lang="ja-JP" altLang="en-US" sz="4000" dirty="0"/>
              <a:t>②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我が家の備蓄食品リストを作る。</a:t>
            </a:r>
            <a:endParaRPr kumimoji="1" lang="ja-JP" altLang="en-US" sz="4000" dirty="0">
              <a:latin typeface="+mn-ea"/>
              <a:ea typeface="+mn-ea"/>
            </a:endParaRP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CFA96F22-D691-801D-890D-2B1492F8B508}"/>
              </a:ext>
            </a:extLst>
          </p:cNvPr>
          <p:cNvSpPr txBox="1"/>
          <p:nvPr/>
        </p:nvSpPr>
        <p:spPr>
          <a:xfrm>
            <a:off x="3195828" y="2304351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学習６</a:t>
            </a:r>
          </a:p>
        </p:txBody>
      </p:sp>
    </p:spTree>
    <p:extLst>
      <p:ext uri="{BB962C8B-B14F-4D97-AF65-F5344CB8AC3E}">
        <p14:creationId xmlns:p14="http://schemas.microsoft.com/office/powerpoint/2010/main" val="162122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FA929A-B5B7-3DCC-C470-BE95FD31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204" y="2126742"/>
            <a:ext cx="6637592" cy="2157905"/>
          </a:xfrm>
          <a:ln w="19050">
            <a:solidFill>
              <a:schemeClr val="tx1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kumimoji="1" lang="ja-JP" altLang="en-US" dirty="0"/>
              <a:t>実は〇〇小学校</a:t>
            </a:r>
            <a:r>
              <a:rPr lang="ja-JP" altLang="en-US" dirty="0"/>
              <a:t>にも</a:t>
            </a:r>
            <a:br>
              <a:rPr lang="en-US" altLang="ja-JP" dirty="0"/>
            </a:br>
            <a:r>
              <a:rPr lang="ja-JP" altLang="en-US" dirty="0"/>
              <a:t>   　</a:t>
            </a:r>
            <a:br>
              <a:rPr lang="en-US" altLang="ja-JP" dirty="0"/>
            </a:br>
            <a:r>
              <a:rPr lang="ja-JP" altLang="en-US" dirty="0"/>
              <a:t>びちく食品があります！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B846A2-3FFC-082B-0DEF-3A84D7267C0F}"/>
              </a:ext>
            </a:extLst>
          </p:cNvPr>
          <p:cNvSpPr txBox="1"/>
          <p:nvPr/>
        </p:nvSpPr>
        <p:spPr>
          <a:xfrm>
            <a:off x="3351943" y="4731258"/>
            <a:ext cx="2733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知っていますか？</a:t>
            </a:r>
          </a:p>
        </p:txBody>
      </p:sp>
    </p:spTree>
    <p:extLst>
      <p:ext uri="{BB962C8B-B14F-4D97-AF65-F5344CB8AC3E}">
        <p14:creationId xmlns:p14="http://schemas.microsoft.com/office/powerpoint/2010/main" val="361535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73E52-7DAE-6584-D0EA-FE7EE968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644" y="460758"/>
            <a:ext cx="6454711" cy="1044574"/>
          </a:xfrm>
        </p:spPr>
        <p:txBody>
          <a:bodyPr>
            <a:normAutofit/>
          </a:bodyPr>
          <a:lstStyle/>
          <a:p>
            <a:r>
              <a:rPr lang="ja-JP" altLang="en-US" sz="1800" dirty="0"/>
              <a:t>　　　　　　　　　　　　　　　　</a:t>
            </a:r>
            <a:br>
              <a:rPr lang="en-US" altLang="ja-JP" dirty="0"/>
            </a:br>
            <a:r>
              <a:rPr lang="ja-JP" altLang="en-US" dirty="0"/>
              <a:t>〇〇小学校のびちく食品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7BEC6E-2C6F-3545-3E76-AE22225F2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2050" y="2047875"/>
            <a:ext cx="3771900" cy="412908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dirty="0"/>
              <a:t>写真を貼って</a:t>
            </a: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dirty="0"/>
              <a:t>使用してください。</a:t>
            </a:r>
            <a:endParaRPr kumimoji="1" lang="ja-JP" altLang="en-US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A8B7089-4234-CCCB-EBF7-F2217B066573}"/>
              </a:ext>
            </a:extLst>
          </p:cNvPr>
          <p:cNvSpPr txBox="1">
            <a:spLocks/>
          </p:cNvSpPr>
          <p:nvPr/>
        </p:nvSpPr>
        <p:spPr>
          <a:xfrm>
            <a:off x="657225" y="2047875"/>
            <a:ext cx="3771901" cy="4129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dirty="0"/>
              <a:t>写真を貼って</a:t>
            </a: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dirty="0"/>
              <a:t>使用してください。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63755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A2EBD-29FA-C325-D75E-9FB4F1F3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21" y="111635"/>
            <a:ext cx="3694558" cy="1325563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ぼうさい</a:t>
            </a:r>
            <a:br>
              <a:rPr kumimoji="1" lang="en-US" altLang="ja-JP" dirty="0"/>
            </a:br>
            <a:r>
              <a:rPr kumimoji="1" lang="ja-JP" altLang="en-US" dirty="0"/>
              <a:t>防災こんだて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F597BD-712B-C40D-B006-A2BC3E6C9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6825"/>
            <a:ext cx="8323326" cy="7804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kumimoji="1" lang="ja-JP" altLang="en-US" sz="7200" dirty="0"/>
              <a:t>しょうみきげん</a:t>
            </a:r>
            <a:r>
              <a:rPr kumimoji="1" lang="ja-JP" altLang="en-US" sz="4500" dirty="0"/>
              <a:t>　　　　　　　　　　　　　　　　</a:t>
            </a:r>
            <a:endParaRPr kumimoji="1" lang="en-US" altLang="ja-JP" sz="4500" dirty="0"/>
          </a:p>
          <a:p>
            <a:pPr marL="0" indent="0">
              <a:buNone/>
            </a:pPr>
            <a:r>
              <a:rPr kumimoji="1" lang="ja-JP" altLang="en-US" sz="12800" dirty="0"/>
              <a:t>賞味期限が近くなった</a:t>
            </a:r>
            <a:r>
              <a:rPr lang="ja-JP" altLang="en-US" sz="12800" dirty="0"/>
              <a:t>びちく</a:t>
            </a:r>
            <a:r>
              <a:rPr kumimoji="1" lang="ja-JP" altLang="en-US" sz="12800" dirty="0"/>
              <a:t>食品を使う</a:t>
            </a:r>
            <a:endParaRPr kumimoji="1" lang="en-US" altLang="ja-JP" sz="12800" dirty="0"/>
          </a:p>
          <a:p>
            <a:pPr marL="0" indent="0">
              <a:buNone/>
            </a:pPr>
            <a:r>
              <a:rPr lang="ja-JP" altLang="en-US" sz="12800" dirty="0"/>
              <a:t>こんだて</a:t>
            </a:r>
            <a:r>
              <a:rPr kumimoji="1" lang="ja-JP" altLang="en-US" sz="12800" dirty="0"/>
              <a:t>です。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63F9763-E764-24D5-4153-C614CC45C852}"/>
              </a:ext>
            </a:extLst>
          </p:cNvPr>
          <p:cNvSpPr txBox="1">
            <a:spLocks/>
          </p:cNvSpPr>
          <p:nvPr/>
        </p:nvSpPr>
        <p:spPr>
          <a:xfrm>
            <a:off x="1247775" y="2592388"/>
            <a:ext cx="6648450" cy="32605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dirty="0"/>
              <a:t>献立写真を貼ってください。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05E7F8-DC7B-25CE-7D9E-EC9B67BF9667}"/>
              </a:ext>
            </a:extLst>
          </p:cNvPr>
          <p:cNvSpPr txBox="1"/>
          <p:nvPr/>
        </p:nvSpPr>
        <p:spPr>
          <a:xfrm>
            <a:off x="895350" y="5862119"/>
            <a:ext cx="78188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　　  　　　　　　　　　　　　　  りよう</a:t>
            </a:r>
            <a:endParaRPr kumimoji="1" lang="en-US" altLang="ja-JP" dirty="0"/>
          </a:p>
          <a:p>
            <a:r>
              <a:rPr kumimoji="1" lang="ja-JP" altLang="en-US" sz="2800" dirty="0"/>
              <a:t>学校でもびちく食品を上手に利用しています！</a:t>
            </a:r>
          </a:p>
        </p:txBody>
      </p:sp>
    </p:spTree>
    <p:extLst>
      <p:ext uri="{BB962C8B-B14F-4D97-AF65-F5344CB8AC3E}">
        <p14:creationId xmlns:p14="http://schemas.microsoft.com/office/powerpoint/2010/main" val="270202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6D0A70-D6AF-D5D1-C46A-A9E4ACB80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" y="302978"/>
            <a:ext cx="8886825" cy="1680972"/>
          </a:xfrm>
          <a:ln w="19050"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　　　　　　　　　　  ひつよう          </a:t>
            </a:r>
            <a:r>
              <a:rPr lang="ja-JP" altLang="en-US" sz="2000" dirty="0"/>
              <a:t>　　　　</a:t>
            </a:r>
            <a:r>
              <a:rPr kumimoji="1" lang="ja-JP" altLang="en-US" sz="2000" dirty="0"/>
              <a:t>　　　　　　　　　　りょう</a:t>
            </a:r>
            <a:endParaRPr kumimoji="1" lang="en-US" altLang="ja-JP" sz="2000" dirty="0"/>
          </a:p>
          <a:p>
            <a:pPr marL="0" indent="0" algn="ctr">
              <a:buNone/>
            </a:pPr>
            <a:r>
              <a:rPr kumimoji="1" lang="ja-JP" altLang="en-US" sz="4000" dirty="0"/>
              <a:t>自分の家に必要な</a:t>
            </a:r>
            <a:r>
              <a:rPr lang="ja-JP" altLang="en-US" sz="4000" dirty="0"/>
              <a:t>びちく</a:t>
            </a:r>
            <a:r>
              <a:rPr kumimoji="1" lang="ja-JP" altLang="en-US" sz="4000" dirty="0"/>
              <a:t>食品とその量を考えましょう</a:t>
            </a:r>
            <a:r>
              <a:rPr lang="ja-JP" altLang="en-US" sz="4000" dirty="0"/>
              <a:t>。</a:t>
            </a:r>
            <a:endParaRPr kumimoji="1" lang="en-US" altLang="ja-JP" sz="40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A302D3C-A1A3-DC2E-B33E-51BCF7484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52" y="2247995"/>
            <a:ext cx="5385393" cy="3019425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4006528-5B33-C2D8-BD9F-2DA8F5385A6B}"/>
              </a:ext>
            </a:extLst>
          </p:cNvPr>
          <p:cNvSpPr/>
          <p:nvPr/>
        </p:nvSpPr>
        <p:spPr>
          <a:xfrm>
            <a:off x="582464" y="5245558"/>
            <a:ext cx="7979070" cy="11474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chemeClr val="tx1"/>
                </a:solidFill>
              </a:rPr>
              <a:t>量を考えるポイント</a:t>
            </a:r>
            <a:endParaRPr kumimoji="1" lang="en-US" altLang="ja-JP" sz="2400" b="1" u="sng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tx1"/>
                </a:solidFill>
              </a:rPr>
              <a:t>［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1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日分の量（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1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人分）］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×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３（日分）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×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［家族の人数］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BA6D742-DEF2-FEB3-23CF-6D0C9E9A18EA}"/>
              </a:ext>
            </a:extLst>
          </p:cNvPr>
          <p:cNvSpPr/>
          <p:nvPr/>
        </p:nvSpPr>
        <p:spPr>
          <a:xfrm>
            <a:off x="123019" y="2378087"/>
            <a:ext cx="2615779" cy="194441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びちくに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向いているのは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どんな食品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でしたか？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1AAE887-194C-871B-89EC-3D1BD8B3BB43}"/>
              </a:ext>
            </a:extLst>
          </p:cNvPr>
          <p:cNvSpPr/>
          <p:nvPr/>
        </p:nvSpPr>
        <p:spPr>
          <a:xfrm>
            <a:off x="3315419" y="3345962"/>
            <a:ext cx="5476156" cy="1635551"/>
          </a:xfrm>
          <a:prstGeom prst="wedgeRoundRectCallout">
            <a:avLst>
              <a:gd name="adj1" fmla="val -10162"/>
              <a:gd name="adj2" fmla="val -6969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chemeClr val="tx1"/>
                </a:solidFill>
              </a:rPr>
              <a:t>（例）</a:t>
            </a:r>
            <a:r>
              <a:rPr kumimoji="1" lang="en-US" altLang="ja-JP" sz="2400" b="1" u="sng" dirty="0">
                <a:solidFill>
                  <a:schemeClr val="tx1"/>
                </a:solidFill>
              </a:rPr>
              <a:t>4</a:t>
            </a:r>
            <a:r>
              <a:rPr kumimoji="1" lang="ja-JP" altLang="en-US" sz="2400" b="1" u="sng" dirty="0">
                <a:solidFill>
                  <a:schemeClr val="tx1"/>
                </a:solidFill>
              </a:rPr>
              <a:t>人家族の場合</a:t>
            </a:r>
            <a:endParaRPr kumimoji="1" lang="en-US" altLang="ja-JP" sz="2400" b="1" u="sng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tx1"/>
                </a:solidFill>
              </a:rPr>
              <a:t>　水は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1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(1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人分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は３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L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必要なので、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kumimoji="1" lang="ja-JP" altLang="en-US" sz="2400" b="1" dirty="0">
                <a:solidFill>
                  <a:schemeClr val="tx1"/>
                </a:solidFill>
              </a:rPr>
              <a:t>　３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(L)×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３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日分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)×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４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人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＝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36(L)</a:t>
            </a:r>
          </a:p>
        </p:txBody>
      </p:sp>
    </p:spTree>
    <p:extLst>
      <p:ext uri="{BB962C8B-B14F-4D97-AF65-F5344CB8AC3E}">
        <p14:creationId xmlns:p14="http://schemas.microsoft.com/office/powerpoint/2010/main" val="349446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37276-F14B-66C3-27DC-35509622D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560" y="971648"/>
            <a:ext cx="6450880" cy="101441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ja-JP" altLang="en-US" dirty="0"/>
              <a:t>今日</a:t>
            </a:r>
            <a:r>
              <a:rPr kumimoji="1" lang="ja-JP" altLang="en-US" dirty="0"/>
              <a:t>の学習のまとめ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18FC5-FD19-9647-0BC8-0104C556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386584"/>
            <a:ext cx="8248650" cy="2286000"/>
          </a:xfrm>
          <a:ln w="19050"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2000" b="1" dirty="0"/>
              <a:t>　　　　　　　　　　　　 さいがい　　　　ひじょう</a:t>
            </a:r>
            <a:endParaRPr lang="en-US" altLang="ja-JP" sz="2000" b="1" dirty="0"/>
          </a:p>
          <a:p>
            <a:r>
              <a:rPr lang="ja-JP" altLang="en-US" sz="4000" b="1" dirty="0"/>
              <a:t>びちく食品</a:t>
            </a:r>
            <a:r>
              <a:rPr lang="en-US" altLang="ja-JP" sz="4000" b="1" dirty="0"/>
              <a:t>…</a:t>
            </a:r>
            <a:r>
              <a:rPr lang="ja-JP" altLang="en-US" sz="4000" b="1" dirty="0"/>
              <a:t>災害食と非常食がある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2000" b="1" dirty="0"/>
              <a:t>　　　　　　　　　　　</a:t>
            </a:r>
            <a:endParaRPr lang="en-US" altLang="ja-JP" sz="2000" b="1" dirty="0"/>
          </a:p>
          <a:p>
            <a:r>
              <a:rPr lang="ja-JP" altLang="en-US" sz="4000" b="1" dirty="0"/>
              <a:t>びちく</a:t>
            </a:r>
            <a:r>
              <a:rPr kumimoji="1" lang="ja-JP" altLang="en-US" sz="4000" b="1" dirty="0"/>
              <a:t>する量</a:t>
            </a:r>
            <a:r>
              <a:rPr kumimoji="1" lang="en-US" altLang="ja-JP" sz="4000" b="1" dirty="0"/>
              <a:t>…3</a:t>
            </a:r>
            <a:r>
              <a:rPr kumimoji="1" lang="ja-JP" altLang="en-US" sz="4000" b="1" dirty="0"/>
              <a:t>日分～</a:t>
            </a:r>
            <a:r>
              <a:rPr kumimoji="1" lang="en-US" altLang="ja-JP" sz="4000" b="1" dirty="0"/>
              <a:t>1</a:t>
            </a:r>
            <a:r>
              <a:rPr kumimoji="1" lang="ja-JP" altLang="en-US" sz="4000" b="1" dirty="0"/>
              <a:t>週間分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56119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3EBD30-E0AA-40F1-B70A-E1908A1E5F78}"/>
</file>

<file path=customXml/itemProps2.xml><?xml version="1.0" encoding="utf-8"?>
<ds:datastoreItem xmlns:ds="http://schemas.openxmlformats.org/officeDocument/2006/customXml" ds:itemID="{C1000032-9186-4F9C-A101-937B0DE028C8}"/>
</file>

<file path=customXml/itemProps3.xml><?xml version="1.0" encoding="utf-8"?>
<ds:datastoreItem xmlns:ds="http://schemas.openxmlformats.org/officeDocument/2006/customXml" ds:itemID="{071AD822-8070-47CD-821A-759038442974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235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テーマ</vt:lpstr>
      <vt:lpstr> 　　 適切な食糧備蓄量について</vt:lpstr>
      <vt:lpstr>  ②我が家の備蓄食品リストを作る。</vt:lpstr>
      <vt:lpstr>実は〇〇小学校にも    　 びちく食品があります！</vt:lpstr>
      <vt:lpstr>　　　　　　　　　　　　　　　　 〇〇小学校のびちく食品</vt:lpstr>
      <vt:lpstr>ぼうさい 防災こんだて</vt:lpstr>
      <vt:lpstr>PowerPoint プレゼンテーション</vt:lpstr>
      <vt:lpstr>今日の学習のまとめ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M6 　　 適切な食糧備蓄量について</dc:title>
  <dc:creator>華 秋本</dc:creator>
  <cp:lastModifiedBy>華 秋本</cp:lastModifiedBy>
  <cp:revision>4</cp:revision>
  <dcterms:created xsi:type="dcterms:W3CDTF">2024-12-04T05:50:55Z</dcterms:created>
  <dcterms:modified xsi:type="dcterms:W3CDTF">2025-01-13T07:29:49Z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</Properties>
</file>