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93" r:id="rId6"/>
    <p:sldId id="257" r:id="rId7"/>
    <p:sldId id="262" r:id="rId8"/>
    <p:sldId id="266" r:id="rId9"/>
    <p:sldId id="263" r:id="rId10"/>
    <p:sldId id="259" r:id="rId11"/>
    <p:sldId id="260" r:id="rId12"/>
    <p:sldId id="264" r:id="rId13"/>
    <p:sldId id="291" r:id="rId14"/>
    <p:sldId id="261" r:id="rId15"/>
    <p:sldId id="300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B82922-C6D6-AE2F-A8A1-66ABCA815D05}" name="華 秋本" initials="華秋" userId="297fb004fc5de935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華 秋本" initials="華秋" lastIdx="1" clrIdx="0">
    <p:extLst>
      <p:ext uri="{19B8F6BF-5375-455C-9EA6-DF929625EA0E}">
        <p15:presenceInfo xmlns:p15="http://schemas.microsoft.com/office/powerpoint/2012/main" userId="297fb004fc5de9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7E8619-D46A-4457-A9D6-4D1A4231E948}" v="49" dt="2025-03-11T02:44:28.818"/>
    <p1510:client id="{D970A9DF-3FA7-430D-AE1E-77DFEA1F3AEF}" v="2" dt="2025-03-12T04:40:01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61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秋本　華" userId="153198ee-8046-4d04-ba62-27d984f16bf7" providerId="ADAL" clId="{B27E8619-D46A-4457-A9D6-4D1A4231E948}"/>
    <pc:docChg chg="custSel modSld">
      <pc:chgData name="秋本　華" userId="153198ee-8046-4d04-ba62-27d984f16bf7" providerId="ADAL" clId="{B27E8619-D46A-4457-A9D6-4D1A4231E948}" dt="2025-03-11T02:45:29.288" v="67" actId="1076"/>
      <pc:docMkLst>
        <pc:docMk/>
      </pc:docMkLst>
      <pc:sldChg chg="addSp delSp modSp mod">
        <pc:chgData name="秋本　華" userId="153198ee-8046-4d04-ba62-27d984f16bf7" providerId="ADAL" clId="{B27E8619-D46A-4457-A9D6-4D1A4231E948}" dt="2025-03-11T02:45:29.288" v="67" actId="1076"/>
        <pc:sldMkLst>
          <pc:docMk/>
          <pc:sldMk cId="1897935048" sldId="257"/>
        </pc:sldMkLst>
        <pc:spChg chg="mod">
          <ac:chgData name="秋本　華" userId="153198ee-8046-4d04-ba62-27d984f16bf7" providerId="ADAL" clId="{B27E8619-D46A-4457-A9D6-4D1A4231E948}" dt="2025-03-11T02:44:24.879" v="64"/>
          <ac:spMkLst>
            <pc:docMk/>
            <pc:sldMk cId="1897935048" sldId="257"/>
            <ac:spMk id="2" creationId="{490A431D-F39C-2C05-D724-83EE2F126744}"/>
          </ac:spMkLst>
        </pc:spChg>
        <pc:spChg chg="mod">
          <ac:chgData name="秋本　華" userId="153198ee-8046-4d04-ba62-27d984f16bf7" providerId="ADAL" clId="{B27E8619-D46A-4457-A9D6-4D1A4231E948}" dt="2025-03-11T02:40:35.242" v="16" actId="1076"/>
          <ac:spMkLst>
            <pc:docMk/>
            <pc:sldMk cId="1897935048" sldId="257"/>
            <ac:spMk id="3" creationId="{8F084E1F-4529-7C9A-ADD4-E9C527B708FD}"/>
          </ac:spMkLst>
        </pc:spChg>
        <pc:spChg chg="mod">
          <ac:chgData name="秋本　華" userId="153198ee-8046-4d04-ba62-27d984f16bf7" providerId="ADAL" clId="{B27E8619-D46A-4457-A9D6-4D1A4231E948}" dt="2025-03-11T02:44:28.818" v="66"/>
          <ac:spMkLst>
            <pc:docMk/>
            <pc:sldMk cId="1897935048" sldId="257"/>
            <ac:spMk id="7" creationId="{E70191BF-6E22-EC07-2AB3-D4A2DA37DF0B}"/>
          </ac:spMkLst>
        </pc:spChg>
        <pc:spChg chg="add del mod">
          <ac:chgData name="秋本　華" userId="153198ee-8046-4d04-ba62-27d984f16bf7" providerId="ADAL" clId="{B27E8619-D46A-4457-A9D6-4D1A4231E948}" dt="2025-03-11T02:40:07.498" v="9" actId="478"/>
          <ac:spMkLst>
            <pc:docMk/>
            <pc:sldMk cId="1897935048" sldId="257"/>
            <ac:spMk id="9" creationId="{37F5D5D0-4955-99A5-05CF-1D6DA2D5702C}"/>
          </ac:spMkLst>
        </pc:spChg>
        <pc:picChg chg="del">
          <ac:chgData name="秋本　華" userId="153198ee-8046-4d04-ba62-27d984f16bf7" providerId="ADAL" clId="{B27E8619-D46A-4457-A9D6-4D1A4231E948}" dt="2025-03-11T02:40:03.927" v="8" actId="478"/>
          <ac:picMkLst>
            <pc:docMk/>
            <pc:sldMk cId="1897935048" sldId="257"/>
            <ac:picMk id="4" creationId="{82FC0010-EBC8-EA9C-7EB9-B5DFF8FC851F}"/>
          </ac:picMkLst>
        </pc:picChg>
        <pc:picChg chg="del">
          <ac:chgData name="秋本　華" userId="153198ee-8046-4d04-ba62-27d984f16bf7" providerId="ADAL" clId="{B27E8619-D46A-4457-A9D6-4D1A4231E948}" dt="2025-03-11T02:40:08.638" v="10" actId="478"/>
          <ac:picMkLst>
            <pc:docMk/>
            <pc:sldMk cId="1897935048" sldId="257"/>
            <ac:picMk id="5" creationId="{0C580843-9881-F7DC-8928-9BF1F96FEB4D}"/>
          </ac:picMkLst>
        </pc:picChg>
        <pc:picChg chg="add mod">
          <ac:chgData name="秋本　華" userId="153198ee-8046-4d04-ba62-27d984f16bf7" providerId="ADAL" clId="{B27E8619-D46A-4457-A9D6-4D1A4231E948}" dt="2025-03-11T02:45:29.288" v="67" actId="1076"/>
          <ac:picMkLst>
            <pc:docMk/>
            <pc:sldMk cId="1897935048" sldId="257"/>
            <ac:picMk id="10" creationId="{F8C71630-BC98-203B-CA42-7E74B9A4C9B8}"/>
          </ac:picMkLst>
        </pc:picChg>
      </pc:sldChg>
      <pc:sldChg chg="modSp mod">
        <pc:chgData name="秋本　華" userId="153198ee-8046-4d04-ba62-27d984f16bf7" providerId="ADAL" clId="{B27E8619-D46A-4457-A9D6-4D1A4231E948}" dt="2025-03-11T02:32:12.770" v="7" actId="1076"/>
        <pc:sldMkLst>
          <pc:docMk/>
          <pc:sldMk cId="1897934560" sldId="300"/>
        </pc:sldMkLst>
        <pc:picChg chg="mod">
          <ac:chgData name="秋本　華" userId="153198ee-8046-4d04-ba62-27d984f16bf7" providerId="ADAL" clId="{B27E8619-D46A-4457-A9D6-4D1A4231E948}" dt="2025-03-11T02:32:12.770" v="7" actId="1076"/>
          <ac:picMkLst>
            <pc:docMk/>
            <pc:sldMk cId="1897934560" sldId="300"/>
            <ac:picMk id="16" creationId="{9119D48E-8C98-E1E3-6C58-1A9DD615B32B}"/>
          </ac:picMkLst>
        </pc:picChg>
        <pc:picChg chg="mod">
          <ac:chgData name="秋本　華" userId="153198ee-8046-4d04-ba62-27d984f16bf7" providerId="ADAL" clId="{B27E8619-D46A-4457-A9D6-4D1A4231E948}" dt="2025-03-11T02:32:11.181" v="6" actId="1076"/>
          <ac:picMkLst>
            <pc:docMk/>
            <pc:sldMk cId="1897934560" sldId="300"/>
            <ac:picMk id="17" creationId="{BB3E80F8-6324-9E5B-4B7D-F216312A5920}"/>
          </ac:picMkLst>
        </pc:picChg>
      </pc:sldChg>
    </pc:docChg>
  </pc:docChgLst>
  <pc:docChgLst>
    <pc:chgData name="秋本　華" userId="S::s821330001@kpu.ac.jp::153198ee-8046-4d04-ba62-27d984f16bf7" providerId="AD" clId="Web-{D970A9DF-3FA7-430D-AE1E-77DFEA1F3AEF}"/>
    <pc:docChg chg="modSld">
      <pc:chgData name="秋本　華" userId="S::s821330001@kpu.ac.jp::153198ee-8046-4d04-ba62-27d984f16bf7" providerId="AD" clId="Web-{D970A9DF-3FA7-430D-AE1E-77DFEA1F3AEF}" dt="2025-03-12T04:40:01.530" v="1" actId="1076"/>
      <pc:docMkLst>
        <pc:docMk/>
      </pc:docMkLst>
      <pc:sldChg chg="modSp">
        <pc:chgData name="秋本　華" userId="S::s821330001@kpu.ac.jp::153198ee-8046-4d04-ba62-27d984f16bf7" providerId="AD" clId="Web-{D970A9DF-3FA7-430D-AE1E-77DFEA1F3AEF}" dt="2025-03-12T04:40:01.530" v="1" actId="1076"/>
        <pc:sldMkLst>
          <pc:docMk/>
          <pc:sldMk cId="1897934560" sldId="300"/>
        </pc:sldMkLst>
        <pc:grpChg chg="mod">
          <ac:chgData name="秋本　華" userId="S::s821330001@kpu.ac.jp::153198ee-8046-4d04-ba62-27d984f16bf7" providerId="AD" clId="Web-{D970A9DF-3FA7-430D-AE1E-77DFEA1F3AEF}" dt="2025-03-12T04:39:53.936" v="0" actId="1076"/>
          <ac:grpSpMkLst>
            <pc:docMk/>
            <pc:sldMk cId="1897934560" sldId="300"/>
            <ac:grpSpMk id="18" creationId="{6BB0C99E-7AF0-2339-C0D6-337887DB6C28}"/>
          </ac:grpSpMkLst>
        </pc:grpChg>
        <pc:picChg chg="mod">
          <ac:chgData name="秋本　華" userId="S::s821330001@kpu.ac.jp::153198ee-8046-4d04-ba62-27d984f16bf7" providerId="AD" clId="Web-{D970A9DF-3FA7-430D-AE1E-77DFEA1F3AEF}" dt="2025-03-12T04:40:01.530" v="1" actId="1076"/>
          <ac:picMkLst>
            <pc:docMk/>
            <pc:sldMk cId="1897934560" sldId="300"/>
            <ac:picMk id="25" creationId="{1EFB2AF7-7AA7-15BE-CF13-46E1EC27284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7E29-AF38-4D82-9016-C150C907812C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C2E-1F12-4486-826E-93CF20F2F3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75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7E29-AF38-4D82-9016-C150C907812C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C2E-1F12-4486-826E-93CF20F2F3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87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7E29-AF38-4D82-9016-C150C907812C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C2E-1F12-4486-826E-93CF20F2F3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08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7E29-AF38-4D82-9016-C150C907812C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C2E-1F12-4486-826E-93CF20F2F3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45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7E29-AF38-4D82-9016-C150C907812C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C2E-1F12-4486-826E-93CF20F2F3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278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7E29-AF38-4D82-9016-C150C907812C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C2E-1F12-4486-826E-93CF20F2F3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84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7E29-AF38-4D82-9016-C150C907812C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C2E-1F12-4486-826E-93CF20F2F3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79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7E29-AF38-4D82-9016-C150C907812C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C2E-1F12-4486-826E-93CF20F2F3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37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7E29-AF38-4D82-9016-C150C907812C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C2E-1F12-4486-826E-93CF20F2F3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6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7E29-AF38-4D82-9016-C150C907812C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C2E-1F12-4486-826E-93CF20F2F3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9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7E29-AF38-4D82-9016-C150C907812C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7C2E-1F12-4486-826E-93CF20F2F3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97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C7E29-AF38-4D82-9016-C150C907812C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17C2E-1F12-4486-826E-93CF20F2F3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57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BEAA6-C3F2-CF2B-50D7-A9351FAC1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765201"/>
            <a:ext cx="7772400" cy="1327599"/>
          </a:xfrm>
        </p:spPr>
        <p:txBody>
          <a:bodyPr>
            <a:noAutofit/>
          </a:bodyPr>
          <a:lstStyle/>
          <a:p>
            <a:br>
              <a:rPr kumimoji="1" lang="en-US" altLang="ja-JP" sz="4000" dirty="0">
                <a:latin typeface="+mn-lt"/>
              </a:rPr>
            </a:br>
            <a:r>
              <a:rPr kumimoji="1" lang="ja-JP" altLang="en-US" sz="4000" dirty="0">
                <a:latin typeface="+mn-lt"/>
              </a:rPr>
              <a:t>　</a:t>
            </a:r>
            <a:r>
              <a:rPr kumimoji="1" lang="ja-JP" altLang="en-US" sz="4000" dirty="0"/>
              <a:t>　</a:t>
            </a:r>
            <a:br>
              <a:rPr kumimoji="1" lang="en-US" altLang="ja-JP" sz="4000" dirty="0"/>
            </a:br>
            <a:r>
              <a:rPr kumimoji="1" lang="ja-JP" altLang="en-US" sz="4000" dirty="0">
                <a:latin typeface="+mn-ea"/>
                <a:ea typeface="+mn-ea"/>
              </a:rPr>
              <a:t>適切な食糧備蓄量について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FBA75BE-C7D8-44F6-A474-0EAD77D54467}"/>
              </a:ext>
            </a:extLst>
          </p:cNvPr>
          <p:cNvSpPr txBox="1"/>
          <p:nvPr/>
        </p:nvSpPr>
        <p:spPr>
          <a:xfrm>
            <a:off x="495572" y="685689"/>
            <a:ext cx="8073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effectLst/>
                <a:latin typeface="+mn-ea"/>
                <a:cs typeface="Times New Roman" panose="02020603050405020304" pitchFamily="18" charset="0"/>
              </a:rPr>
              <a:t>小目標③　災害時への備えに取り組む態度を養う</a:t>
            </a:r>
            <a:endParaRPr lang="ja-JP" altLang="en-US" sz="2000" dirty="0">
              <a:latin typeface="+mn-ea"/>
            </a:endParaRPr>
          </a:p>
        </p:txBody>
      </p:sp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894DD597-629F-60BF-5FB3-28B07F398185}"/>
              </a:ext>
            </a:extLst>
          </p:cNvPr>
          <p:cNvSpPr txBox="1"/>
          <p:nvPr/>
        </p:nvSpPr>
        <p:spPr>
          <a:xfrm>
            <a:off x="3195828" y="2304351"/>
            <a:ext cx="275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4400" b="1" dirty="0">
                <a:latin typeface="+mn-ea"/>
              </a:rPr>
              <a:t>学習６</a:t>
            </a:r>
          </a:p>
        </p:txBody>
      </p:sp>
    </p:spTree>
    <p:extLst>
      <p:ext uri="{BB962C8B-B14F-4D97-AF65-F5344CB8AC3E}">
        <p14:creationId xmlns:p14="http://schemas.microsoft.com/office/powerpoint/2010/main" val="115508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1A521F-4777-2F0C-B3DC-CC91500F8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378405"/>
            <a:ext cx="7886700" cy="942680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/>
              <a:t>なぜ</a:t>
            </a:r>
            <a:r>
              <a:rPr lang="en-US" altLang="ja-JP" dirty="0"/>
              <a:t>3</a:t>
            </a:r>
            <a:r>
              <a:rPr lang="ja-JP" altLang="en-US" dirty="0"/>
              <a:t>日分～</a:t>
            </a:r>
            <a:r>
              <a:rPr lang="en-US" altLang="ja-JP" dirty="0"/>
              <a:t>1</a:t>
            </a:r>
            <a:r>
              <a:rPr lang="ja-JP" altLang="en-US" dirty="0"/>
              <a:t>週間分が必要？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26F257-8ADD-FC97-D5A9-8F6A76585EB6}"/>
              </a:ext>
            </a:extLst>
          </p:cNvPr>
          <p:cNvSpPr txBox="1"/>
          <p:nvPr/>
        </p:nvSpPr>
        <p:spPr>
          <a:xfrm>
            <a:off x="1824037" y="2488762"/>
            <a:ext cx="25622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ガス</a:t>
            </a:r>
            <a:endParaRPr kumimoji="1" lang="en-US" altLang="ja-JP" sz="4000" dirty="0"/>
          </a:p>
          <a:p>
            <a:pPr algn="ctr"/>
            <a:endParaRPr kumimoji="1" lang="en-US" altLang="ja-JP" sz="4000" dirty="0"/>
          </a:p>
          <a:p>
            <a:pPr algn="ctr"/>
            <a:r>
              <a:rPr kumimoji="1" lang="ja-JP" altLang="en-US" sz="4000" dirty="0"/>
              <a:t>水道</a:t>
            </a:r>
            <a:endParaRPr kumimoji="1" lang="en-US" altLang="ja-JP" sz="4000" dirty="0"/>
          </a:p>
          <a:p>
            <a:pPr algn="ctr"/>
            <a:endParaRPr kumimoji="1" lang="en-US" altLang="ja-JP" sz="4000" dirty="0"/>
          </a:p>
          <a:p>
            <a:pPr algn="ctr"/>
            <a:r>
              <a:rPr kumimoji="1" lang="ja-JP" altLang="en-US" sz="4000" dirty="0"/>
              <a:t>電気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BEFC16-5518-9F3B-AEE0-0DA35586B180}"/>
              </a:ext>
            </a:extLst>
          </p:cNvPr>
          <p:cNvSpPr txBox="1"/>
          <p:nvPr/>
        </p:nvSpPr>
        <p:spPr>
          <a:xfrm>
            <a:off x="5564993" y="3608540"/>
            <a:ext cx="322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ライフライン</a:t>
            </a:r>
          </a:p>
        </p:txBody>
      </p:sp>
      <p:pic>
        <p:nvPicPr>
          <p:cNvPr id="1028" name="Picture 4" descr="火・炎のイラスト">
            <a:extLst>
              <a:ext uri="{FF2B5EF4-FFF2-40B4-BE49-F238E27FC236}">
                <a16:creationId xmlns:a16="http://schemas.microsoft.com/office/drawing/2014/main" id="{C6ABC45B-15CB-33AC-FA5F-91371A700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2" y="2135322"/>
            <a:ext cx="914399" cy="94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蛇口からポタポタ垂れる水のイラスト（レバー式）">
            <a:extLst>
              <a:ext uri="{FF2B5EF4-FFF2-40B4-BE49-F238E27FC236}">
                <a16:creationId xmlns:a16="http://schemas.microsoft.com/office/drawing/2014/main" id="{3BFBCB8A-9C49-778D-D237-CB024FAAB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5" y="3332773"/>
            <a:ext cx="1090613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8CF661D-7392-37DA-9887-6DF279A2B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2" y="4622017"/>
            <a:ext cx="1195387" cy="12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円弧 7">
            <a:extLst>
              <a:ext uri="{FF2B5EF4-FFF2-40B4-BE49-F238E27FC236}">
                <a16:creationId xmlns:a16="http://schemas.microsoft.com/office/drawing/2014/main" id="{3E93A101-7784-A76C-2538-5919CA0B5A03}"/>
              </a:ext>
            </a:extLst>
          </p:cNvPr>
          <p:cNvSpPr/>
          <p:nvPr/>
        </p:nvSpPr>
        <p:spPr>
          <a:xfrm rot="2281217">
            <a:off x="1186164" y="1962070"/>
            <a:ext cx="3678441" cy="4902364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乗算記号 10">
            <a:extLst>
              <a:ext uri="{FF2B5EF4-FFF2-40B4-BE49-F238E27FC236}">
                <a16:creationId xmlns:a16="http://schemas.microsoft.com/office/drawing/2014/main" id="{8AC2969C-ADB3-6D12-9930-C41E0DD115FF}"/>
              </a:ext>
            </a:extLst>
          </p:cNvPr>
          <p:cNvSpPr/>
          <p:nvPr/>
        </p:nvSpPr>
        <p:spPr>
          <a:xfrm>
            <a:off x="1137058" y="1530636"/>
            <a:ext cx="7016360" cy="508635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3F9638-03A0-5879-5F8D-7D61C7462B43}"/>
              </a:ext>
            </a:extLst>
          </p:cNvPr>
          <p:cNvSpPr txBox="1"/>
          <p:nvPr/>
        </p:nvSpPr>
        <p:spPr>
          <a:xfrm>
            <a:off x="731042" y="1369286"/>
            <a:ext cx="6060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＜調理をするときに使うもの＞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3C0E571-0BB2-AF66-AF88-13DCDE66C00F}"/>
              </a:ext>
            </a:extLst>
          </p:cNvPr>
          <p:cNvSpPr txBox="1"/>
          <p:nvPr/>
        </p:nvSpPr>
        <p:spPr>
          <a:xfrm>
            <a:off x="3314700" y="3675673"/>
            <a:ext cx="268844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全て使えません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88753E-17A4-1A2A-A193-D69A9207E55D}"/>
              </a:ext>
            </a:extLst>
          </p:cNvPr>
          <p:cNvSpPr txBox="1"/>
          <p:nvPr/>
        </p:nvSpPr>
        <p:spPr>
          <a:xfrm>
            <a:off x="6345523" y="193739"/>
            <a:ext cx="166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ひつよう</a:t>
            </a:r>
          </a:p>
        </p:txBody>
      </p:sp>
    </p:spTree>
    <p:extLst>
      <p:ext uri="{BB962C8B-B14F-4D97-AF65-F5344CB8AC3E}">
        <p14:creationId xmlns:p14="http://schemas.microsoft.com/office/powerpoint/2010/main" val="412920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762BF6-37BE-1967-7C24-0D704BB22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15" y="2585720"/>
            <a:ext cx="8197570" cy="36957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〇ガス・水道・電気のライフラインがもどるまで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/>
              <a:t>に</a:t>
            </a:r>
            <a:r>
              <a:rPr kumimoji="1" lang="en-US" altLang="ja-JP" dirty="0"/>
              <a:t>1</a:t>
            </a:r>
            <a:r>
              <a:rPr kumimoji="1" lang="ja-JP" altLang="en-US" dirty="0"/>
              <a:t>週間以上かかる。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〇道路がこわれて、じゅうたいが起こり、支援物質の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sz="1900" dirty="0"/>
              <a:t>　</a:t>
            </a:r>
            <a:endParaRPr kumimoji="1" lang="en-US" altLang="ja-JP" sz="1900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/>
              <a:t>供給までに</a:t>
            </a:r>
            <a:r>
              <a:rPr kumimoji="1" lang="en-US" altLang="ja-JP" dirty="0"/>
              <a:t>1</a:t>
            </a:r>
            <a:r>
              <a:rPr kumimoji="1" lang="ja-JP" altLang="en-US" dirty="0"/>
              <a:t>週間以上かかる。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〇スーパーの商品がなくなる可能性がある。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553B608-5558-CB5C-CCE5-ED867A4FE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830"/>
            <a:ext cx="9144000" cy="174099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F488BA-4E0D-929E-12B8-004E43B1AE8B}"/>
              </a:ext>
            </a:extLst>
          </p:cNvPr>
          <p:cNvSpPr txBox="1"/>
          <p:nvPr/>
        </p:nvSpPr>
        <p:spPr>
          <a:xfrm>
            <a:off x="3981450" y="6315075"/>
            <a:ext cx="499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内閣府　災害時に備えた食品ガイドブックより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40F05E8-1DD0-89A6-BAA9-8168514AB882}"/>
              </a:ext>
            </a:extLst>
          </p:cNvPr>
          <p:cNvSpPr txBox="1"/>
          <p:nvPr/>
        </p:nvSpPr>
        <p:spPr>
          <a:xfrm>
            <a:off x="6916771" y="3557016"/>
            <a:ext cx="166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しえん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FAF95F7-9063-8929-31B7-6389AD017520}"/>
              </a:ext>
            </a:extLst>
          </p:cNvPr>
          <p:cNvSpPr txBox="1"/>
          <p:nvPr/>
        </p:nvSpPr>
        <p:spPr>
          <a:xfrm>
            <a:off x="756486" y="4433570"/>
            <a:ext cx="1667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きょうきゅう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7D4838F-4FA1-6E8C-4F9E-52E5D576235B}"/>
              </a:ext>
            </a:extLst>
          </p:cNvPr>
          <p:cNvSpPr txBox="1"/>
          <p:nvPr/>
        </p:nvSpPr>
        <p:spPr>
          <a:xfrm>
            <a:off x="4872465" y="5297102"/>
            <a:ext cx="166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かのうせい</a:t>
            </a:r>
          </a:p>
        </p:txBody>
      </p:sp>
    </p:spTree>
    <p:extLst>
      <p:ext uri="{BB962C8B-B14F-4D97-AF65-F5344CB8AC3E}">
        <p14:creationId xmlns:p14="http://schemas.microsoft.com/office/powerpoint/2010/main" val="158789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57174-F769-8234-EC99-2F4283CC2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9B27EA0-0C1E-DCFC-26CE-2DE981331E64}"/>
              </a:ext>
            </a:extLst>
          </p:cNvPr>
          <p:cNvGrpSpPr/>
          <p:nvPr/>
        </p:nvGrpSpPr>
        <p:grpSpPr>
          <a:xfrm>
            <a:off x="449229" y="1510144"/>
            <a:ext cx="2020355" cy="1923860"/>
            <a:chOff x="466225" y="848782"/>
            <a:chExt cx="2551961" cy="2517719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23B14FD2-0C79-08ED-C928-8CA571CAAD3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6225" y="848782"/>
              <a:ext cx="2551961" cy="2471140"/>
              <a:chOff x="5309630" y="1741486"/>
              <a:chExt cx="1346628" cy="1303980"/>
            </a:xfrm>
          </p:grpSpPr>
          <p:pic>
            <p:nvPicPr>
              <p:cNvPr id="1026" name="Picture 2" descr="水・ミネラルウォーターのペットボトルのイラスト | かわいいフリー素材集 いらすとや">
                <a:extLst>
                  <a:ext uri="{FF2B5EF4-FFF2-40B4-BE49-F238E27FC236}">
                    <a16:creationId xmlns:a16="http://schemas.microsoft.com/office/drawing/2014/main" id="{B841CA34-381C-CDB7-04C5-6237EADE4B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09630" y="1741486"/>
                <a:ext cx="486854" cy="10940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水・ミネラルウォーターのペットボトルのイラスト | かわいいフリー素材集 いらすとや">
                <a:extLst>
                  <a:ext uri="{FF2B5EF4-FFF2-40B4-BE49-F238E27FC236}">
                    <a16:creationId xmlns:a16="http://schemas.microsoft.com/office/drawing/2014/main" id="{21B382A0-C106-A10C-2227-6FEC295AD4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739517" y="1741486"/>
                <a:ext cx="486854" cy="10940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水・ミネラルウォーターのペットボトルのイラスト | かわいいフリー素材集 いらすとや">
                <a:extLst>
                  <a:ext uri="{FF2B5EF4-FFF2-40B4-BE49-F238E27FC236}">
                    <a16:creationId xmlns:a16="http://schemas.microsoft.com/office/drawing/2014/main" id="{37EA91BA-9438-35E0-15C4-59BE9A03A7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53057" y="1951412"/>
                <a:ext cx="486854" cy="10940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水・ミネラルウォーターのペットボトルのイラスト | かわいいフリー素材集 いらすとや">
                <a:extLst>
                  <a:ext uri="{FF2B5EF4-FFF2-40B4-BE49-F238E27FC236}">
                    <a16:creationId xmlns:a16="http://schemas.microsoft.com/office/drawing/2014/main" id="{474414C6-192C-D20C-7AE0-AAEEDEEA93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9404" y="1741486"/>
                <a:ext cx="486854" cy="10940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水・ミネラルウォーターのペットボトルのイラスト | かわいいフリー素材集 いらすとや">
                <a:extLst>
                  <a:ext uri="{FF2B5EF4-FFF2-40B4-BE49-F238E27FC236}">
                    <a16:creationId xmlns:a16="http://schemas.microsoft.com/office/drawing/2014/main" id="{6A6B099A-48FA-611F-F172-BA45121015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039911" y="1896813"/>
                <a:ext cx="486854" cy="10940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31" name="四角形: 角を丸くする 1030">
              <a:extLst>
                <a:ext uri="{FF2B5EF4-FFF2-40B4-BE49-F238E27FC236}">
                  <a16:creationId xmlns:a16="http://schemas.microsoft.com/office/drawing/2014/main" id="{8AA5A735-6AE0-32EA-A02C-CD38193E3EF7}"/>
                </a:ext>
              </a:extLst>
            </p:cNvPr>
            <p:cNvSpPr/>
            <p:nvPr/>
          </p:nvSpPr>
          <p:spPr>
            <a:xfrm>
              <a:off x="921968" y="2819650"/>
              <a:ext cx="1610986" cy="546851"/>
            </a:xfrm>
            <a:prstGeom prst="roundRect">
              <a:avLst/>
            </a:prstGeom>
            <a:solidFill>
              <a:srgbClr val="B2D6B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chemeClr val="tx1"/>
                  </a:solidFill>
                  <a:latin typeface="+mn-ea"/>
                </a:rPr>
                <a:t>水　</a:t>
              </a:r>
              <a:r>
                <a:rPr lang="en-US" altLang="ja-JP" sz="2000" b="1" dirty="0">
                  <a:solidFill>
                    <a:schemeClr val="tx1"/>
                  </a:solidFill>
                  <a:latin typeface="+mn-ea"/>
                </a:rPr>
                <a:t>9L</a:t>
              </a:r>
              <a:endParaRPr lang="ja-JP" altLang="en-US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8EF8696-7F98-EA2C-10DB-8E6C74C5D358}"/>
              </a:ext>
            </a:extLst>
          </p:cNvPr>
          <p:cNvSpPr/>
          <p:nvPr/>
        </p:nvSpPr>
        <p:spPr>
          <a:xfrm>
            <a:off x="348916" y="916479"/>
            <a:ext cx="8506326" cy="58212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B4F246C-B228-6345-095C-62CD5CA9BA8E}"/>
              </a:ext>
            </a:extLst>
          </p:cNvPr>
          <p:cNvSpPr/>
          <p:nvPr/>
        </p:nvSpPr>
        <p:spPr>
          <a:xfrm>
            <a:off x="560008" y="791995"/>
            <a:ext cx="1818672" cy="60989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1</a:t>
            </a:r>
            <a:r>
              <a:rPr lang="ja-JP" altLang="en-US" sz="2400" b="1" dirty="0">
                <a:solidFill>
                  <a:srgbClr val="C00000"/>
                </a:solidFill>
                <a:latin typeface="+mn-ea"/>
              </a:rPr>
              <a:t>人分</a:t>
            </a:r>
            <a:endParaRPr lang="ja-JP" altLang="en-US" b="1" dirty="0">
              <a:solidFill>
                <a:srgbClr val="C00000"/>
              </a:solidFill>
              <a:latin typeface="+mn-ea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9B26232-8F4F-803C-E97E-A870E88D5A58}"/>
              </a:ext>
            </a:extLst>
          </p:cNvPr>
          <p:cNvGrpSpPr>
            <a:grpSpLocks noChangeAspect="1"/>
          </p:cNvGrpSpPr>
          <p:nvPr/>
        </p:nvGrpSpPr>
        <p:grpSpPr>
          <a:xfrm>
            <a:off x="2705665" y="1227812"/>
            <a:ext cx="1327710" cy="1417531"/>
            <a:chOff x="7195491" y="1772414"/>
            <a:chExt cx="1322904" cy="1412400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70EFC0B3-31D3-FF44-3F4F-EFCFA6181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5491" y="1772414"/>
              <a:ext cx="1170504" cy="1260000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6C02697-3634-2308-BB2C-36DD9D85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7891" y="1924814"/>
              <a:ext cx="1170504" cy="1260000"/>
            </a:xfrm>
            <a:prstGeom prst="rect">
              <a:avLst/>
            </a:prstGeom>
          </p:spPr>
        </p:pic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09157DE5-BF23-DCC6-67F3-BC1F55006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510" y="3668271"/>
            <a:ext cx="1335140" cy="164200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926BE7C-CDC9-A532-D7EB-FF282106D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829" y="1393369"/>
            <a:ext cx="962316" cy="128066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119D48E-8C98-E1E3-6C58-1A9DD615B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7062" y="4022260"/>
            <a:ext cx="1187812" cy="153425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B3E80F8-6324-9E5B-4B7D-F216312A59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9026" y="4050880"/>
            <a:ext cx="1180684" cy="1534454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BB0C99E-7AF0-2339-C0D6-337887DB6C28}"/>
              </a:ext>
            </a:extLst>
          </p:cNvPr>
          <p:cNvGrpSpPr>
            <a:grpSpLocks noChangeAspect="1"/>
          </p:cNvGrpSpPr>
          <p:nvPr/>
        </p:nvGrpSpPr>
        <p:grpSpPr>
          <a:xfrm>
            <a:off x="4028024" y="902073"/>
            <a:ext cx="1912656" cy="1659360"/>
            <a:chOff x="4541028" y="2351990"/>
            <a:chExt cx="2096692" cy="1819024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6A51B3E4-446C-CAA4-A2E7-ED399B269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72000" y="3328939"/>
              <a:ext cx="1064035" cy="842075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48EE1B44-5D62-AA1C-2E7F-8470B476E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73686" y="3295881"/>
              <a:ext cx="1064034" cy="868799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7DDE9F11-1DAA-5F6F-A685-AB17E7794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49477" y="2846287"/>
              <a:ext cx="1064035" cy="842075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B93BC620-6F43-6E95-A7EB-3315C7D68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41028" y="2351990"/>
              <a:ext cx="1064035" cy="842075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69AD225C-EC0E-6390-1EBD-91CC1D9EB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72907" y="2734596"/>
              <a:ext cx="1064034" cy="868799"/>
            </a:xfrm>
            <a:prstGeom prst="rect">
              <a:avLst/>
            </a:prstGeom>
          </p:spPr>
        </p:pic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1EFB2AF7-7AA7-15BE-CF13-46E1EC2728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1981" y="3889455"/>
            <a:ext cx="1009862" cy="1404425"/>
          </a:xfrm>
          <a:prstGeom prst="rect">
            <a:avLst/>
          </a:prstGeom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770F8361-8D8B-B29D-B867-3442BBD13365}"/>
              </a:ext>
            </a:extLst>
          </p:cNvPr>
          <p:cNvGrpSpPr>
            <a:grpSpLocks noChangeAspect="1"/>
          </p:cNvGrpSpPr>
          <p:nvPr/>
        </p:nvGrpSpPr>
        <p:grpSpPr>
          <a:xfrm>
            <a:off x="764290" y="3779170"/>
            <a:ext cx="1981090" cy="1974025"/>
            <a:chOff x="704528" y="4046150"/>
            <a:chExt cx="2171710" cy="2163965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E80EF8DD-8040-6A3A-BD1B-35F9FBD17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4528" y="4046150"/>
              <a:ext cx="1257310" cy="1249565"/>
            </a:xfrm>
            <a:prstGeom prst="rect">
              <a:avLst/>
            </a:prstGeom>
          </p:spPr>
        </p:pic>
        <p:pic>
          <p:nvPicPr>
            <p:cNvPr id="1024" name="図 1023">
              <a:extLst>
                <a:ext uri="{FF2B5EF4-FFF2-40B4-BE49-F238E27FC236}">
                  <a16:creationId xmlns:a16="http://schemas.microsoft.com/office/drawing/2014/main" id="{7B3B6A3B-88BD-393C-F4A1-8DD959DD1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6928" y="4198550"/>
              <a:ext cx="1257310" cy="1249565"/>
            </a:xfrm>
            <a:prstGeom prst="rect">
              <a:avLst/>
            </a:prstGeom>
          </p:spPr>
        </p:pic>
        <p:pic>
          <p:nvPicPr>
            <p:cNvPr id="1025" name="図 1024">
              <a:extLst>
                <a:ext uri="{FF2B5EF4-FFF2-40B4-BE49-F238E27FC236}">
                  <a16:creationId xmlns:a16="http://schemas.microsoft.com/office/drawing/2014/main" id="{6C93C8BB-1A47-1914-533F-BE5CE1B14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09328" y="4350950"/>
              <a:ext cx="1257310" cy="1249565"/>
            </a:xfrm>
            <a:prstGeom prst="rect">
              <a:avLst/>
            </a:prstGeom>
          </p:spPr>
        </p:pic>
        <p:pic>
          <p:nvPicPr>
            <p:cNvPr id="1027" name="図 1026">
              <a:extLst>
                <a:ext uri="{FF2B5EF4-FFF2-40B4-BE49-F238E27FC236}">
                  <a16:creationId xmlns:a16="http://schemas.microsoft.com/office/drawing/2014/main" id="{3449E3C6-C020-036D-9FF6-D989616D5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61728" y="4503350"/>
              <a:ext cx="1257310" cy="1249565"/>
            </a:xfrm>
            <a:prstGeom prst="rect">
              <a:avLst/>
            </a:prstGeom>
          </p:spPr>
        </p:pic>
        <p:pic>
          <p:nvPicPr>
            <p:cNvPr id="1028" name="図 1027">
              <a:extLst>
                <a:ext uri="{FF2B5EF4-FFF2-40B4-BE49-F238E27FC236}">
                  <a16:creationId xmlns:a16="http://schemas.microsoft.com/office/drawing/2014/main" id="{BE1A6B7C-7E85-B3EF-CCB2-4188CA634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14128" y="4655750"/>
              <a:ext cx="1257310" cy="1249565"/>
            </a:xfrm>
            <a:prstGeom prst="rect">
              <a:avLst/>
            </a:prstGeom>
          </p:spPr>
        </p:pic>
        <p:pic>
          <p:nvPicPr>
            <p:cNvPr id="1029" name="図 1028">
              <a:extLst>
                <a:ext uri="{FF2B5EF4-FFF2-40B4-BE49-F238E27FC236}">
                  <a16:creationId xmlns:a16="http://schemas.microsoft.com/office/drawing/2014/main" id="{2527A78C-730C-C671-A265-02216768C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66528" y="4808150"/>
              <a:ext cx="1257310" cy="1249565"/>
            </a:xfrm>
            <a:prstGeom prst="rect">
              <a:avLst/>
            </a:prstGeom>
          </p:spPr>
        </p:pic>
        <p:pic>
          <p:nvPicPr>
            <p:cNvPr id="1030" name="図 1029">
              <a:extLst>
                <a:ext uri="{FF2B5EF4-FFF2-40B4-BE49-F238E27FC236}">
                  <a16:creationId xmlns:a16="http://schemas.microsoft.com/office/drawing/2014/main" id="{9EF558A7-5913-D327-D0C8-0650DA657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18928" y="4960550"/>
              <a:ext cx="1257310" cy="1249565"/>
            </a:xfrm>
            <a:prstGeom prst="rect">
              <a:avLst/>
            </a:prstGeom>
          </p:spPr>
        </p:pic>
      </p:grpSp>
      <p:sp>
        <p:nvSpPr>
          <p:cNvPr id="1032" name="四角形: 角を丸くする 1031">
            <a:extLst>
              <a:ext uri="{FF2B5EF4-FFF2-40B4-BE49-F238E27FC236}">
                <a16:creationId xmlns:a16="http://schemas.microsoft.com/office/drawing/2014/main" id="{5CDB1692-FE79-EF45-885C-1042D15EAA33}"/>
              </a:ext>
            </a:extLst>
          </p:cNvPr>
          <p:cNvSpPr/>
          <p:nvPr/>
        </p:nvSpPr>
        <p:spPr>
          <a:xfrm>
            <a:off x="2580423" y="2835289"/>
            <a:ext cx="1801789" cy="593717"/>
          </a:xfrm>
          <a:prstGeom prst="roundRect">
            <a:avLst/>
          </a:prstGeom>
          <a:solidFill>
            <a:srgbClr val="B2D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+mn-ea"/>
              </a:rPr>
              <a:t>レトルト食品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ja-JP" b="1" dirty="0">
                <a:solidFill>
                  <a:schemeClr val="tx1"/>
                </a:solidFill>
                <a:latin typeface="+mn-ea"/>
              </a:rPr>
              <a:t>2</a:t>
            </a:r>
            <a:r>
              <a:rPr lang="ja-JP" altLang="en-US" b="1" dirty="0">
                <a:solidFill>
                  <a:schemeClr val="tx1"/>
                </a:solidFill>
                <a:latin typeface="+mn-ea"/>
              </a:rPr>
              <a:t>ふくろ</a:t>
            </a:r>
          </a:p>
        </p:txBody>
      </p:sp>
      <p:sp>
        <p:nvSpPr>
          <p:cNvPr id="1033" name="四角形: 角を丸くする 1032">
            <a:extLst>
              <a:ext uri="{FF2B5EF4-FFF2-40B4-BE49-F238E27FC236}">
                <a16:creationId xmlns:a16="http://schemas.microsoft.com/office/drawing/2014/main" id="{27985A86-FDD1-91C3-DDE0-34AEB52B45C6}"/>
              </a:ext>
            </a:extLst>
          </p:cNvPr>
          <p:cNvSpPr/>
          <p:nvPr/>
        </p:nvSpPr>
        <p:spPr>
          <a:xfrm>
            <a:off x="4500194" y="2662770"/>
            <a:ext cx="1972792" cy="878146"/>
          </a:xfrm>
          <a:prstGeom prst="roundRect">
            <a:avLst/>
          </a:prstGeom>
          <a:solidFill>
            <a:srgbClr val="B2D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+mn-ea"/>
              </a:rPr>
              <a:t>肉・魚・豆などのかんづめ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ja-JP" b="1" dirty="0">
                <a:solidFill>
                  <a:schemeClr val="tx1"/>
                </a:solidFill>
                <a:latin typeface="+mn-ea"/>
              </a:rPr>
              <a:t>5</a:t>
            </a:r>
            <a:r>
              <a:rPr lang="ja-JP" altLang="en-US" b="1" dirty="0">
                <a:solidFill>
                  <a:schemeClr val="tx1"/>
                </a:solidFill>
                <a:latin typeface="+mn-ea"/>
              </a:rPr>
              <a:t>かん</a:t>
            </a:r>
          </a:p>
        </p:txBody>
      </p:sp>
      <p:sp>
        <p:nvSpPr>
          <p:cNvPr id="1034" name="四角形: 角を丸くする 1033">
            <a:extLst>
              <a:ext uri="{FF2B5EF4-FFF2-40B4-BE49-F238E27FC236}">
                <a16:creationId xmlns:a16="http://schemas.microsoft.com/office/drawing/2014/main" id="{6A5C6094-1C8B-08BC-BC2E-61DC1C6DE65A}"/>
              </a:ext>
            </a:extLst>
          </p:cNvPr>
          <p:cNvSpPr/>
          <p:nvPr/>
        </p:nvSpPr>
        <p:spPr>
          <a:xfrm>
            <a:off x="6612860" y="2808662"/>
            <a:ext cx="1749084" cy="620338"/>
          </a:xfrm>
          <a:prstGeom prst="roundRect">
            <a:avLst/>
          </a:prstGeom>
          <a:solidFill>
            <a:srgbClr val="B2D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+mn-ea"/>
              </a:rPr>
              <a:t>とうふ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b="1" dirty="0">
                <a:solidFill>
                  <a:schemeClr val="tx1"/>
                </a:solidFill>
                <a:latin typeface="+mn-ea"/>
              </a:rPr>
              <a:t>（かんそう）</a:t>
            </a:r>
          </a:p>
        </p:txBody>
      </p:sp>
      <p:sp>
        <p:nvSpPr>
          <p:cNvPr id="1035" name="四角形: 角を丸くする 1034">
            <a:extLst>
              <a:ext uri="{FF2B5EF4-FFF2-40B4-BE49-F238E27FC236}">
                <a16:creationId xmlns:a16="http://schemas.microsoft.com/office/drawing/2014/main" id="{42D4E58B-1392-406F-026F-2C23FA5CEF7E}"/>
              </a:ext>
            </a:extLst>
          </p:cNvPr>
          <p:cNvSpPr/>
          <p:nvPr/>
        </p:nvSpPr>
        <p:spPr>
          <a:xfrm>
            <a:off x="5730504" y="5647576"/>
            <a:ext cx="3016452" cy="878146"/>
          </a:xfrm>
          <a:prstGeom prst="roundRect">
            <a:avLst/>
          </a:prstGeom>
          <a:solidFill>
            <a:srgbClr val="B2D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+mn-ea"/>
              </a:rPr>
              <a:t>かん物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ja-JP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b="1" dirty="0">
                <a:solidFill>
                  <a:schemeClr val="tx1"/>
                </a:solidFill>
                <a:latin typeface="+mn-ea"/>
              </a:rPr>
              <a:t> しいたけ、わかめなど </a:t>
            </a:r>
            <a:r>
              <a:rPr lang="en-US" altLang="ja-JP" b="1" dirty="0">
                <a:solidFill>
                  <a:schemeClr val="tx1"/>
                </a:solidFill>
                <a:latin typeface="+mn-ea"/>
              </a:rPr>
              <a:t>)</a:t>
            </a:r>
          </a:p>
          <a:p>
            <a:pPr algn="ctr"/>
            <a:r>
              <a:rPr lang="ja-JP" altLang="en-US" b="1" dirty="0">
                <a:solidFill>
                  <a:schemeClr val="tx1"/>
                </a:solidFill>
                <a:latin typeface="+mn-ea"/>
              </a:rPr>
              <a:t>てき量</a:t>
            </a:r>
          </a:p>
        </p:txBody>
      </p:sp>
      <p:sp>
        <p:nvSpPr>
          <p:cNvPr id="1036" name="四角形: 角を丸くする 1035">
            <a:extLst>
              <a:ext uri="{FF2B5EF4-FFF2-40B4-BE49-F238E27FC236}">
                <a16:creationId xmlns:a16="http://schemas.microsoft.com/office/drawing/2014/main" id="{E8D4A59A-D76C-F408-8F56-940EDFF921F9}"/>
              </a:ext>
            </a:extLst>
          </p:cNvPr>
          <p:cNvSpPr/>
          <p:nvPr/>
        </p:nvSpPr>
        <p:spPr>
          <a:xfrm>
            <a:off x="2849151" y="5851320"/>
            <a:ext cx="1146951" cy="640165"/>
          </a:xfrm>
          <a:prstGeom prst="roundRect">
            <a:avLst/>
          </a:prstGeom>
          <a:solidFill>
            <a:srgbClr val="B2D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+mn-ea"/>
              </a:rPr>
              <a:t>パン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ja-JP" b="1" dirty="0">
                <a:solidFill>
                  <a:schemeClr val="tx1"/>
                </a:solidFill>
                <a:latin typeface="+mn-ea"/>
              </a:rPr>
              <a:t>1</a:t>
            </a:r>
            <a:r>
              <a:rPr lang="ja-JP" altLang="en-US" b="1" dirty="0">
                <a:solidFill>
                  <a:schemeClr val="tx1"/>
                </a:solidFill>
                <a:latin typeface="+mn-ea"/>
              </a:rPr>
              <a:t>食</a:t>
            </a:r>
          </a:p>
        </p:txBody>
      </p:sp>
      <p:sp>
        <p:nvSpPr>
          <p:cNvPr id="1037" name="四角形: 角を丸くする 1036">
            <a:extLst>
              <a:ext uri="{FF2B5EF4-FFF2-40B4-BE49-F238E27FC236}">
                <a16:creationId xmlns:a16="http://schemas.microsoft.com/office/drawing/2014/main" id="{2A7F45E2-BE55-922F-4389-829C0E319C49}"/>
              </a:ext>
            </a:extLst>
          </p:cNvPr>
          <p:cNvSpPr/>
          <p:nvPr/>
        </p:nvSpPr>
        <p:spPr>
          <a:xfrm>
            <a:off x="4015024" y="5307265"/>
            <a:ext cx="1634235" cy="634267"/>
          </a:xfrm>
          <a:prstGeom prst="roundRect">
            <a:avLst/>
          </a:prstGeom>
          <a:solidFill>
            <a:srgbClr val="B2D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+mn-ea"/>
              </a:rPr>
              <a:t>カップめん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ja-JP" b="1" dirty="0">
                <a:solidFill>
                  <a:schemeClr val="tx1"/>
                </a:solidFill>
                <a:latin typeface="+mn-ea"/>
              </a:rPr>
              <a:t>1</a:t>
            </a:r>
            <a:r>
              <a:rPr lang="ja-JP" altLang="en-US" b="1" dirty="0">
                <a:solidFill>
                  <a:schemeClr val="tx1"/>
                </a:solidFill>
                <a:latin typeface="+mn-ea"/>
              </a:rPr>
              <a:t>こ</a:t>
            </a:r>
          </a:p>
        </p:txBody>
      </p:sp>
      <p:sp>
        <p:nvSpPr>
          <p:cNvPr id="1038" name="四角形: 角を丸くする 1037">
            <a:extLst>
              <a:ext uri="{FF2B5EF4-FFF2-40B4-BE49-F238E27FC236}">
                <a16:creationId xmlns:a16="http://schemas.microsoft.com/office/drawing/2014/main" id="{4E9EB1BC-953F-89CC-54DB-19D755EC992F}"/>
              </a:ext>
            </a:extLst>
          </p:cNvPr>
          <p:cNvSpPr/>
          <p:nvPr/>
        </p:nvSpPr>
        <p:spPr>
          <a:xfrm>
            <a:off x="682384" y="5775724"/>
            <a:ext cx="2020354" cy="915725"/>
          </a:xfrm>
          <a:prstGeom prst="roundRect">
            <a:avLst/>
          </a:prstGeom>
          <a:solidFill>
            <a:srgbClr val="B2D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+mn-ea"/>
              </a:rPr>
              <a:t>アルファ化米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b="1" dirty="0">
                <a:solidFill>
                  <a:schemeClr val="tx1"/>
                </a:solidFill>
                <a:latin typeface="+mn-ea"/>
              </a:rPr>
              <a:t>レトルトごはん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ja-JP" b="1" dirty="0">
                <a:solidFill>
                  <a:schemeClr val="tx1"/>
                </a:solidFill>
                <a:latin typeface="+mn-ea"/>
              </a:rPr>
              <a:t>7</a:t>
            </a:r>
            <a:r>
              <a:rPr lang="ja-JP" altLang="en-US" b="1" dirty="0">
                <a:solidFill>
                  <a:schemeClr val="tx1"/>
                </a:solidFill>
                <a:latin typeface="+mn-ea"/>
              </a:rPr>
              <a:t>ふくろ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04A717-934E-FC47-A90F-163123459795}"/>
              </a:ext>
            </a:extLst>
          </p:cNvPr>
          <p:cNvSpPr txBox="1">
            <a:spLocks/>
          </p:cNvSpPr>
          <p:nvPr/>
        </p:nvSpPr>
        <p:spPr>
          <a:xfrm>
            <a:off x="785730" y="-82633"/>
            <a:ext cx="7886700" cy="9286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びちく食品の</a:t>
            </a:r>
            <a:r>
              <a:rPr lang="en-US" altLang="ja-JP" sz="4000" dirty="0"/>
              <a:t>3</a:t>
            </a:r>
            <a:r>
              <a:rPr lang="ja-JP" altLang="en-US" sz="4000" dirty="0"/>
              <a:t>日分はこれぐらい</a:t>
            </a:r>
          </a:p>
        </p:txBody>
      </p:sp>
    </p:spTree>
    <p:extLst>
      <p:ext uri="{BB962C8B-B14F-4D97-AF65-F5344CB8AC3E}">
        <p14:creationId xmlns:p14="http://schemas.microsoft.com/office/powerpoint/2010/main" val="18979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423436-32A1-507D-1D2B-EDE034A84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6713"/>
            <a:ext cx="7886700" cy="939799"/>
          </a:xfrm>
        </p:spPr>
        <p:txBody>
          <a:bodyPr/>
          <a:lstStyle/>
          <a:p>
            <a:pPr algn="ctr"/>
            <a:r>
              <a:rPr kumimoji="1" lang="ja-JP" altLang="en-US" dirty="0"/>
              <a:t>備蓄食品リスト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BF734CC9-F566-0BBD-85E2-7126429C0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58" y="1200674"/>
            <a:ext cx="2352675" cy="422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400" dirty="0"/>
              <a:t>大人</a:t>
            </a:r>
            <a:r>
              <a:rPr kumimoji="1" lang="en-US" altLang="ja-JP" sz="2400" dirty="0"/>
              <a:t>1</a:t>
            </a:r>
            <a:r>
              <a:rPr lang="ja-JP" altLang="en-US" sz="2400" dirty="0"/>
              <a:t>人の</a:t>
            </a:r>
            <a:r>
              <a:rPr lang="en-US" altLang="ja-JP" sz="2400" dirty="0"/>
              <a:t>3</a:t>
            </a:r>
            <a:r>
              <a:rPr lang="ja-JP" altLang="en-US" sz="2400" dirty="0"/>
              <a:t>日分</a:t>
            </a:r>
            <a:endParaRPr lang="en-US" altLang="ja-JP" sz="2400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3D510457-3FF5-B4EE-7F35-DE70A2595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231385"/>
              </p:ext>
            </p:extLst>
          </p:nvPr>
        </p:nvGraphicFramePr>
        <p:xfrm>
          <a:off x="307658" y="1687713"/>
          <a:ext cx="8528684" cy="48333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8755">
                  <a:extLst>
                    <a:ext uri="{9D8B030D-6E8A-4147-A177-3AD203B41FA5}">
                      <a16:colId xmlns:a16="http://schemas.microsoft.com/office/drawing/2014/main" val="36109032"/>
                    </a:ext>
                  </a:extLst>
                </a:gridCol>
                <a:gridCol w="5822645">
                  <a:extLst>
                    <a:ext uri="{9D8B030D-6E8A-4147-A177-3AD203B41FA5}">
                      <a16:colId xmlns:a16="http://schemas.microsoft.com/office/drawing/2014/main" val="1670474798"/>
                    </a:ext>
                  </a:extLst>
                </a:gridCol>
                <a:gridCol w="1237284">
                  <a:extLst>
                    <a:ext uri="{9D8B030D-6E8A-4147-A177-3AD203B41FA5}">
                      <a16:colId xmlns:a16="http://schemas.microsoft.com/office/drawing/2014/main" val="2866776822"/>
                    </a:ext>
                  </a:extLst>
                </a:gridCol>
              </a:tblGrid>
              <a:tr h="8102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/>
                        <a:t>　　　　　　　　　 びちく</a:t>
                      </a:r>
                      <a:endParaRPr kumimoji="1" lang="en-US" altLang="ja-JP" sz="1800" dirty="0"/>
                    </a:p>
                    <a:p>
                      <a:pPr algn="ctr"/>
                      <a:r>
                        <a:rPr kumimoji="1" lang="ja-JP" altLang="en-US" sz="2800" dirty="0"/>
                        <a:t>備蓄食品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/>
                        <a:t>  びちく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2400" dirty="0"/>
                        <a:t>備蓄量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722547"/>
                  </a:ext>
                </a:extLst>
              </a:tr>
              <a:tr h="4787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炭水化物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アルファ米（水を注ぐだけで食べられる）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r>
                        <a:rPr kumimoji="1" lang="ja-JP" altLang="en-US" dirty="0"/>
                        <a:t>ふくろ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136633"/>
                  </a:ext>
                </a:extLst>
              </a:tr>
              <a:tr h="47457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たんぱく質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かんづめ（ツナ、さんま、さけなど）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r>
                        <a:rPr kumimoji="1" lang="ja-JP" altLang="en-US" dirty="0"/>
                        <a:t>かん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10440"/>
                  </a:ext>
                </a:extLst>
              </a:tr>
              <a:tr h="47457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レトルト食品（ハンバーグ、煮魚等）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r>
                        <a:rPr kumimoji="1" lang="ja-JP" altLang="en-US" dirty="0"/>
                        <a:t>ふくろ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330684"/>
                  </a:ext>
                </a:extLst>
              </a:tr>
              <a:tr h="492479"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ビタミン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dirty="0"/>
                        <a:t>・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dirty="0"/>
                        <a:t>ミネラル</a:t>
                      </a:r>
                    </a:p>
                    <a:p>
                      <a:endParaRPr kumimoji="1" lang="ja-JP" altLang="en-US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かんづめ、びんづめ（アスパラ、マッシュルーム等）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r>
                        <a:rPr kumimoji="1" lang="ja-JP" altLang="en-US" dirty="0"/>
                        <a:t>かん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35340"/>
                  </a:ext>
                </a:extLst>
              </a:tr>
              <a:tr h="492479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レトルト食品（スープ等）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r>
                        <a:rPr kumimoji="1" lang="ja-JP" altLang="en-US" dirty="0"/>
                        <a:t>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97511"/>
                  </a:ext>
                </a:extLst>
              </a:tr>
              <a:tr h="528295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かんそう野菜（にんじん、ほうれん草、大根等）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小ほうそう</a:t>
                      </a:r>
                      <a:r>
                        <a:rPr kumimoji="1" lang="en-US" altLang="ja-JP" dirty="0"/>
                        <a:t>1</a:t>
                      </a:r>
                      <a:r>
                        <a:rPr kumimoji="1" lang="ja-JP" altLang="en-US" dirty="0"/>
                        <a:t>ふくろ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600285"/>
                  </a:ext>
                </a:extLst>
              </a:tr>
              <a:tr h="51934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し好品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チョコレート、あめ、ガム、スナック菓子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てき量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763061"/>
                  </a:ext>
                </a:extLst>
              </a:tr>
              <a:tr h="4508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水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飲りょう水、生活用水をふくむ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874953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C35A7F-B674-E053-CFB4-0D029CD275C0}"/>
              </a:ext>
            </a:extLst>
          </p:cNvPr>
          <p:cNvSpPr txBox="1"/>
          <p:nvPr/>
        </p:nvSpPr>
        <p:spPr>
          <a:xfrm>
            <a:off x="6781799" y="6619875"/>
            <a:ext cx="2324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/>
              <a:t>https://forall.jp/approach/bosai003.pdf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01285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073792"/>
            <a:ext cx="7886700" cy="1325563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4000" dirty="0">
                <a:latin typeface="+mn-lt"/>
              </a:rPr>
              <a:t>①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備蓄食品の役割を知る。</a:t>
            </a:r>
            <a:endParaRPr kumimoji="1" lang="ja-JP" altLang="en-US" sz="4000" dirty="0">
              <a:latin typeface="+mn-lt"/>
            </a:endParaRPr>
          </a:p>
        </p:txBody>
      </p:sp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392DD42E-2E81-9A09-6CD6-32D7B9CBABCB}"/>
              </a:ext>
            </a:extLst>
          </p:cNvPr>
          <p:cNvSpPr txBox="1"/>
          <p:nvPr/>
        </p:nvSpPr>
        <p:spPr>
          <a:xfrm>
            <a:off x="3195828" y="2304351"/>
            <a:ext cx="275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4400" b="1" dirty="0">
                <a:latin typeface="+mn-ea"/>
              </a:rPr>
              <a:t>学習６</a:t>
            </a:r>
          </a:p>
        </p:txBody>
      </p:sp>
    </p:spTree>
    <p:extLst>
      <p:ext uri="{BB962C8B-B14F-4D97-AF65-F5344CB8AC3E}">
        <p14:creationId xmlns:p14="http://schemas.microsoft.com/office/powerpoint/2010/main" val="69374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0A431D-F39C-2C05-D724-83EE2F126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10" y="11217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3200">
                <a:latin typeface="+mn-ea"/>
                <a:ea typeface="+mn-ea"/>
              </a:rPr>
              <a:t>2011</a:t>
            </a:r>
            <a:r>
              <a:rPr lang="ja-JP" altLang="en-US" sz="3200">
                <a:latin typeface="+mn-ea"/>
                <a:ea typeface="+mn-ea"/>
              </a:rPr>
              <a:t>年</a:t>
            </a:r>
            <a:br>
              <a:rPr lang="en-US" altLang="ja-JP" sz="3200">
                <a:latin typeface="+mn-ea"/>
                <a:ea typeface="+mn-ea"/>
              </a:rPr>
            </a:br>
            <a:br>
              <a:rPr lang="en-US" altLang="ja-JP" sz="3200" dirty="0">
                <a:latin typeface="+mn-ea"/>
                <a:ea typeface="+mn-ea"/>
              </a:rPr>
            </a:br>
            <a:r>
              <a:rPr lang="ja-JP" altLang="en-US" sz="3200" dirty="0">
                <a:latin typeface="+mn-ea"/>
                <a:ea typeface="+mn-ea"/>
              </a:rPr>
              <a:t>東日本大しん災の後の小売店の様子です</a:t>
            </a:r>
            <a:endParaRPr kumimoji="1" lang="ja-JP" altLang="en-US" sz="3200" dirty="0">
              <a:latin typeface="+mn-ea"/>
              <a:ea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7049EBF-8356-3146-6869-5D97E086742D}"/>
              </a:ext>
            </a:extLst>
          </p:cNvPr>
          <p:cNvSpPr txBox="1"/>
          <p:nvPr/>
        </p:nvSpPr>
        <p:spPr>
          <a:xfrm>
            <a:off x="199003" y="5945603"/>
            <a:ext cx="8791875" cy="800219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さいがい  　　　　　　　　   　　　</a:t>
            </a:r>
            <a:endParaRPr kumimoji="1" lang="en-US" altLang="ja-JP" dirty="0"/>
          </a:p>
          <a:p>
            <a:r>
              <a:rPr kumimoji="1" lang="ja-JP" altLang="en-US" sz="2800" dirty="0"/>
              <a:t>災害にそなえて食べ物をたくわえておくことが重要！</a:t>
            </a: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8F084E1F-4529-7C9A-ADD4-E9C527B708FD}"/>
              </a:ext>
            </a:extLst>
          </p:cNvPr>
          <p:cNvSpPr/>
          <p:nvPr/>
        </p:nvSpPr>
        <p:spPr>
          <a:xfrm>
            <a:off x="7617068" y="4000906"/>
            <a:ext cx="1526932" cy="966178"/>
          </a:xfrm>
          <a:prstGeom prst="wedgeRectCallout">
            <a:avLst>
              <a:gd name="adj1" fmla="val -56098"/>
              <a:gd name="adj2" fmla="val -922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商品が</a:t>
            </a:r>
            <a:endParaRPr kumimoji="1" lang="en-US" altLang="ja-JP" sz="24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全く</a:t>
            </a:r>
            <a:r>
              <a:rPr kumimoji="1" lang="ja-JP" altLang="en-US" sz="2400" dirty="0">
                <a:solidFill>
                  <a:schemeClr val="tx1"/>
                </a:solidFill>
              </a:rPr>
              <a:t>ない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70191BF-6E22-EC07-2AB3-D4A2DA37DF0B}"/>
              </a:ext>
            </a:extLst>
          </p:cNvPr>
          <p:cNvSpPr txBox="1"/>
          <p:nvPr/>
        </p:nvSpPr>
        <p:spPr>
          <a:xfrm>
            <a:off x="2841530" y="596918"/>
            <a:ext cx="120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さい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9CA3F11-909F-26A3-766C-1E19FC9ABB82}"/>
              </a:ext>
            </a:extLst>
          </p:cNvPr>
          <p:cNvSpPr txBox="1"/>
          <p:nvPr/>
        </p:nvSpPr>
        <p:spPr>
          <a:xfrm>
            <a:off x="372809" y="5312860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/>
              <a:t>資料提供：</a:t>
            </a:r>
            <a:r>
              <a:rPr kumimoji="1" lang="en-US" altLang="ja-JP" sz="1600"/>
              <a:t>3</a:t>
            </a:r>
            <a:r>
              <a:rPr kumimoji="1" lang="ja-JP" altLang="en-US" sz="1600"/>
              <a:t>がつ</a:t>
            </a:r>
            <a:r>
              <a:rPr kumimoji="1" lang="en-US" altLang="ja-JP" sz="1600"/>
              <a:t>11</a:t>
            </a:r>
            <a:r>
              <a:rPr kumimoji="1" lang="ja-JP" altLang="en-US" sz="1600"/>
              <a:t>にちをわすれないためにセンター（せんだいメディアテーク）</a:t>
            </a:r>
          </a:p>
          <a:p>
            <a:r>
              <a:rPr kumimoji="1" lang="ja-JP" altLang="en-US" sz="1600"/>
              <a:t>　　　　　記録：篠原治樹　　</a:t>
            </a:r>
            <a:r>
              <a:rPr kumimoji="1" lang="en-US" altLang="ja-JP" sz="1600"/>
              <a:t>https://recorder311.smt.jp/blog/43057/</a:t>
            </a:r>
            <a:endParaRPr kumimoji="1" lang="ja-JP" altLang="en-US" sz="16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1FEB93A-B29F-9ADF-0F52-6CA95AF40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9" y="1455509"/>
            <a:ext cx="7124128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3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F148F8-5732-1DEB-8809-4A34BD5A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887" y="2124075"/>
            <a:ext cx="6605588" cy="2072481"/>
          </a:xfrm>
          <a:ln w="19050">
            <a:solidFill>
              <a:schemeClr val="tx1"/>
            </a:solidFill>
            <a:prstDash val="lgDash"/>
          </a:ln>
        </p:spPr>
        <p:txBody>
          <a:bodyPr/>
          <a:lstStyle/>
          <a:p>
            <a:pPr algn="ctr"/>
            <a:r>
              <a:rPr kumimoji="1" lang="ja-JP" altLang="en-US" dirty="0"/>
              <a:t>「びちく食品」について</a:t>
            </a:r>
            <a:br>
              <a:rPr kumimoji="1" lang="en-US" altLang="ja-JP" dirty="0"/>
            </a:br>
            <a:r>
              <a:rPr kumimoji="1" lang="ja-JP" altLang="en-US" dirty="0"/>
              <a:t>知っていますか？</a:t>
            </a:r>
          </a:p>
        </p:txBody>
      </p:sp>
    </p:spTree>
    <p:extLst>
      <p:ext uri="{BB962C8B-B14F-4D97-AF65-F5344CB8AC3E}">
        <p14:creationId xmlns:p14="http://schemas.microsoft.com/office/powerpoint/2010/main" val="376551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D3FD80-1EDA-CF9A-1B51-CCF2CFD0D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7501"/>
            <a:ext cx="7886700" cy="1325563"/>
          </a:xfrm>
        </p:spPr>
        <p:txBody>
          <a:bodyPr/>
          <a:lstStyle/>
          <a:p>
            <a:pPr algn="ctr"/>
            <a:r>
              <a:rPr lang="ja-JP" altLang="en-US" b="1" dirty="0">
                <a:latin typeface="+mn-ea"/>
                <a:ea typeface="+mn-ea"/>
              </a:rPr>
              <a:t>びちく</a:t>
            </a:r>
            <a:r>
              <a:rPr kumimoji="1" lang="ja-JP" altLang="en-US" b="1" dirty="0">
                <a:latin typeface="+mn-ea"/>
                <a:ea typeface="+mn-ea"/>
              </a:rPr>
              <a:t>食品とは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7ED39F-117B-FB48-6173-1D0BB7DDD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47" y="2003645"/>
            <a:ext cx="7991475" cy="4729163"/>
          </a:xfrm>
        </p:spPr>
        <p:txBody>
          <a:bodyPr>
            <a:normAutofit fontScale="92500"/>
          </a:bodyPr>
          <a:lstStyle/>
          <a:p>
            <a:pPr>
              <a:lnSpc>
                <a:spcPts val="4000"/>
              </a:lnSpc>
            </a:pPr>
            <a:r>
              <a:rPr lang="ja-JP" altLang="en-US" sz="3000" b="1" dirty="0">
                <a:solidFill>
                  <a:srgbClr val="FF0000"/>
                </a:solidFill>
              </a:rPr>
              <a:t>非常食</a:t>
            </a:r>
            <a:endParaRPr lang="en-US" altLang="ja-JP" sz="3000" b="1" dirty="0">
              <a:solidFill>
                <a:srgbClr val="FF0000"/>
              </a:solidFill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ja-JP" altLang="en-US" b="1" dirty="0"/>
              <a:t>いざという時のために</a:t>
            </a:r>
            <a:r>
              <a:rPr lang="ja-JP" altLang="en-US" b="1" dirty="0">
                <a:solidFill>
                  <a:srgbClr val="FF0000"/>
                </a:solidFill>
              </a:rPr>
              <a:t>使わずに</a:t>
            </a:r>
            <a:r>
              <a:rPr lang="ja-JP" altLang="en-US" b="1" dirty="0"/>
              <a:t>置いておく食品</a:t>
            </a:r>
            <a:endParaRPr lang="en-US" altLang="ja-JP" sz="1800" b="1" dirty="0"/>
          </a:p>
          <a:p>
            <a:pPr marL="0" indent="0">
              <a:lnSpc>
                <a:spcPts val="4000"/>
              </a:lnSpc>
              <a:buNone/>
            </a:pPr>
            <a:r>
              <a:rPr lang="ja-JP" altLang="en-US" b="1" dirty="0"/>
              <a:t>例：かんパン</a:t>
            </a:r>
            <a:endParaRPr lang="en-US" altLang="ja-JP" b="1" dirty="0"/>
          </a:p>
          <a:p>
            <a:pPr marL="0" indent="0">
              <a:lnSpc>
                <a:spcPts val="4000"/>
              </a:lnSpc>
              <a:buNone/>
            </a:pPr>
            <a:endParaRPr kumimoji="1" lang="en-US" altLang="ja-JP" b="1" dirty="0"/>
          </a:p>
          <a:p>
            <a:pPr>
              <a:lnSpc>
                <a:spcPts val="4000"/>
              </a:lnSpc>
            </a:pPr>
            <a:r>
              <a:rPr lang="ja-JP" altLang="en-US" sz="3000" b="1" dirty="0">
                <a:solidFill>
                  <a:srgbClr val="FF0000"/>
                </a:solidFill>
              </a:rPr>
              <a:t>災害食</a:t>
            </a:r>
            <a:endParaRPr lang="en-US" altLang="ja-JP" sz="3000" b="1" dirty="0">
              <a:solidFill>
                <a:srgbClr val="FF0000"/>
              </a:solidFill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ja-JP" altLang="en-US" b="1" dirty="0"/>
              <a:t>災害時にも食べることができる</a:t>
            </a:r>
            <a:r>
              <a:rPr lang="ja-JP" altLang="en-US" b="1" dirty="0">
                <a:solidFill>
                  <a:srgbClr val="FF0000"/>
                </a:solidFill>
              </a:rPr>
              <a:t>普段食べている</a:t>
            </a:r>
            <a:r>
              <a:rPr lang="ja-JP" altLang="en-US" b="1" dirty="0"/>
              <a:t>食品</a:t>
            </a:r>
            <a:endParaRPr lang="en-US" altLang="ja-JP" b="1" dirty="0"/>
          </a:p>
          <a:p>
            <a:pPr marL="0" indent="0">
              <a:lnSpc>
                <a:spcPts val="4000"/>
              </a:lnSpc>
              <a:buNone/>
            </a:pPr>
            <a:r>
              <a:rPr lang="ja-JP" altLang="en-US" sz="2400" b="1" dirty="0"/>
              <a:t>例：かんづめ</a:t>
            </a:r>
            <a:endParaRPr lang="en-US" altLang="ja-JP" sz="2400" b="1" dirty="0"/>
          </a:p>
          <a:p>
            <a:pPr marL="0" indent="0">
              <a:lnSpc>
                <a:spcPts val="4000"/>
              </a:lnSpc>
              <a:buNone/>
            </a:pPr>
            <a:endParaRPr kumimoji="1" lang="en-US" altLang="ja-JP" b="1" dirty="0"/>
          </a:p>
          <a:p>
            <a:pPr marL="0" indent="0">
              <a:lnSpc>
                <a:spcPts val="4000"/>
              </a:lnSpc>
              <a:buNone/>
            </a:pPr>
            <a:endParaRPr kumimoji="1" lang="en-US" altLang="ja-JP" b="1" dirty="0"/>
          </a:p>
        </p:txBody>
      </p:sp>
      <p:pic>
        <p:nvPicPr>
          <p:cNvPr id="1028" name="Picture 4" descr="レトルト食品のイラスト">
            <a:extLst>
              <a:ext uri="{FF2B5EF4-FFF2-40B4-BE49-F238E27FC236}">
                <a16:creationId xmlns:a16="http://schemas.microsoft.com/office/drawing/2014/main" id="{D177E4EB-F76D-5B10-F201-1049A5DAB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53" y="317501"/>
            <a:ext cx="1373955" cy="148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保存食のイラスト">
            <a:extLst>
              <a:ext uri="{FF2B5EF4-FFF2-40B4-BE49-F238E27FC236}">
                <a16:creationId xmlns:a16="http://schemas.microsoft.com/office/drawing/2014/main" id="{D7DC2D11-C3F7-5CD3-685B-9AD661EDD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26" y="260933"/>
            <a:ext cx="1373955" cy="143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加算記号 4">
            <a:extLst>
              <a:ext uri="{FF2B5EF4-FFF2-40B4-BE49-F238E27FC236}">
                <a16:creationId xmlns:a16="http://schemas.microsoft.com/office/drawing/2014/main" id="{2F6E67A3-0404-C2EE-5DD5-DE7CB7E22B50}"/>
              </a:ext>
            </a:extLst>
          </p:cNvPr>
          <p:cNvSpPr/>
          <p:nvPr/>
        </p:nvSpPr>
        <p:spPr>
          <a:xfrm>
            <a:off x="4248148" y="3228976"/>
            <a:ext cx="676275" cy="66675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FB781D-29A5-81C2-2B01-37759925DB5A}"/>
              </a:ext>
            </a:extLst>
          </p:cNvPr>
          <p:cNvSpPr txBox="1"/>
          <p:nvPr/>
        </p:nvSpPr>
        <p:spPr>
          <a:xfrm>
            <a:off x="751438" y="1818979"/>
            <a:ext cx="166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ひじょう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DDF283-1D21-57E1-1F44-AD1E5D7CC2FB}"/>
              </a:ext>
            </a:extLst>
          </p:cNvPr>
          <p:cNvSpPr txBox="1"/>
          <p:nvPr/>
        </p:nvSpPr>
        <p:spPr>
          <a:xfrm>
            <a:off x="499640" y="3129644"/>
            <a:ext cx="174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れい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92A362-A71A-1363-B2DA-A4ACCD6AF88E}"/>
              </a:ext>
            </a:extLst>
          </p:cNvPr>
          <p:cNvSpPr txBox="1"/>
          <p:nvPr/>
        </p:nvSpPr>
        <p:spPr>
          <a:xfrm>
            <a:off x="5260065" y="2500832"/>
            <a:ext cx="52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お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2BEDC4-7767-8353-85AD-41A76CADF6BC}"/>
              </a:ext>
            </a:extLst>
          </p:cNvPr>
          <p:cNvSpPr txBox="1"/>
          <p:nvPr/>
        </p:nvSpPr>
        <p:spPr>
          <a:xfrm>
            <a:off x="5188248" y="5016230"/>
            <a:ext cx="1004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ふだん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7D3F67D-FC54-926C-D661-C1D804046A01}"/>
              </a:ext>
            </a:extLst>
          </p:cNvPr>
          <p:cNvSpPr txBox="1"/>
          <p:nvPr/>
        </p:nvSpPr>
        <p:spPr>
          <a:xfrm>
            <a:off x="455707" y="5016230"/>
            <a:ext cx="166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さいがい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CCE31E0-A7B7-E3CD-458B-44CBFFB6FFBD}"/>
              </a:ext>
            </a:extLst>
          </p:cNvPr>
          <p:cNvSpPr txBox="1"/>
          <p:nvPr/>
        </p:nvSpPr>
        <p:spPr>
          <a:xfrm>
            <a:off x="499640" y="5696282"/>
            <a:ext cx="18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れい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C3528DC-3CEE-3884-493F-6B92AA63B81F}"/>
              </a:ext>
            </a:extLst>
          </p:cNvPr>
          <p:cNvSpPr txBox="1"/>
          <p:nvPr/>
        </p:nvSpPr>
        <p:spPr>
          <a:xfrm>
            <a:off x="751438" y="4385617"/>
            <a:ext cx="166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さいがい</a:t>
            </a:r>
          </a:p>
        </p:txBody>
      </p:sp>
    </p:spTree>
    <p:extLst>
      <p:ext uri="{BB962C8B-B14F-4D97-AF65-F5344CB8AC3E}">
        <p14:creationId xmlns:p14="http://schemas.microsoft.com/office/powerpoint/2010/main" val="415164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D09B7E-A99B-0085-52B8-7E5A5694B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25" y="2584451"/>
            <a:ext cx="5229225" cy="1325563"/>
          </a:xfrm>
          <a:ln w="19050">
            <a:solidFill>
              <a:schemeClr val="tx1"/>
            </a:solidFill>
            <a:prstDash val="lgDash"/>
          </a:ln>
        </p:spPr>
        <p:txBody>
          <a:bodyPr/>
          <a:lstStyle/>
          <a:p>
            <a:pPr algn="ctr"/>
            <a:r>
              <a:rPr kumimoji="1" lang="ja-JP" altLang="en-US" dirty="0"/>
              <a:t>クイズ</a:t>
            </a:r>
          </a:p>
        </p:txBody>
      </p:sp>
    </p:spTree>
    <p:extLst>
      <p:ext uri="{BB962C8B-B14F-4D97-AF65-F5344CB8AC3E}">
        <p14:creationId xmlns:p14="http://schemas.microsoft.com/office/powerpoint/2010/main" val="433810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4126EC-C2AA-B5D7-D67F-B26689E4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9" y="276225"/>
            <a:ext cx="8512969" cy="1004889"/>
          </a:xfrm>
        </p:spPr>
        <p:txBody>
          <a:bodyPr/>
          <a:lstStyle/>
          <a:p>
            <a:pPr algn="ctr"/>
            <a:r>
              <a:rPr kumimoji="1" lang="ja-JP" altLang="en-US" dirty="0"/>
              <a:t>問題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198E1B-6EC7-1EF0-C20E-D59B527E8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9" y="1052514"/>
            <a:ext cx="8897112" cy="5371781"/>
          </a:xfrm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1900" dirty="0"/>
              <a:t>さいがい　　　　</a:t>
            </a:r>
            <a:r>
              <a:rPr lang="en-US" altLang="ja-JP" sz="1900" dirty="0"/>
              <a:t> </a:t>
            </a:r>
            <a:r>
              <a:rPr lang="ja-JP" altLang="en-US" sz="1900" dirty="0"/>
              <a:t>　　　　　　　　　　　　　　    </a:t>
            </a:r>
            <a:endParaRPr lang="en-US" altLang="ja-JP" sz="1900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3900" dirty="0"/>
              <a:t>災害にそなえて、何日分のびちく食品</a:t>
            </a:r>
            <a:endParaRPr lang="en-US" altLang="ja-JP" sz="3900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3900" dirty="0"/>
              <a:t>を用意しておく必要があるでしょう？</a:t>
            </a:r>
            <a:endParaRPr lang="en-US" altLang="ja-JP" sz="3900" dirty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Ａ：</a:t>
            </a:r>
            <a:r>
              <a:rPr kumimoji="1" lang="en-US" altLang="ja-JP" sz="4000" dirty="0"/>
              <a:t>1</a:t>
            </a:r>
            <a:r>
              <a:rPr kumimoji="1" lang="ja-JP" altLang="en-US" sz="4000" dirty="0"/>
              <a:t>日分</a:t>
            </a:r>
            <a:endParaRPr kumimoji="1" lang="en-US" altLang="ja-JP" sz="4000" dirty="0"/>
          </a:p>
          <a:p>
            <a:pPr marL="0" indent="0">
              <a:buNone/>
            </a:pP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Ｂ：</a:t>
            </a:r>
            <a:r>
              <a:rPr lang="en-US" altLang="ja-JP" sz="4000" dirty="0"/>
              <a:t>3</a:t>
            </a:r>
            <a:r>
              <a:rPr lang="ja-JP" altLang="en-US" sz="4000" dirty="0"/>
              <a:t>日分～</a:t>
            </a:r>
            <a:r>
              <a:rPr lang="en-US" altLang="ja-JP" sz="4000" dirty="0"/>
              <a:t>1</a:t>
            </a:r>
            <a:r>
              <a:rPr lang="ja-JP" altLang="en-US" sz="4000" dirty="0"/>
              <a:t>週間分</a:t>
            </a:r>
            <a:endParaRPr lang="en-US" altLang="ja-JP" sz="4000" dirty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Ｃ：</a:t>
            </a:r>
            <a:r>
              <a:rPr kumimoji="1" lang="en-US" altLang="ja-JP" sz="4000" dirty="0"/>
              <a:t>1</a:t>
            </a:r>
            <a:r>
              <a:rPr kumimoji="1" lang="ja-JP" altLang="en-US" sz="4000" dirty="0"/>
              <a:t>か月分</a:t>
            </a:r>
            <a:endParaRPr kumimoji="1" lang="en-US" altLang="ja-JP" sz="4000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Picture 6" descr="保存食のイラスト">
            <a:extLst>
              <a:ext uri="{FF2B5EF4-FFF2-40B4-BE49-F238E27FC236}">
                <a16:creationId xmlns:a16="http://schemas.microsoft.com/office/drawing/2014/main" id="{52C24950-54CD-F40F-3A40-94FC646F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571251"/>
            <a:ext cx="2875051" cy="301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B4E2F7E-47F2-269E-C396-1F5AF216C9AF}"/>
              </a:ext>
            </a:extLst>
          </p:cNvPr>
          <p:cNvSpPr txBox="1"/>
          <p:nvPr/>
        </p:nvSpPr>
        <p:spPr>
          <a:xfrm>
            <a:off x="3368388" y="1949387"/>
            <a:ext cx="1324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ひつよう</a:t>
            </a:r>
          </a:p>
        </p:txBody>
      </p:sp>
    </p:spTree>
    <p:extLst>
      <p:ext uri="{BB962C8B-B14F-4D97-AF65-F5344CB8AC3E}">
        <p14:creationId xmlns:p14="http://schemas.microsoft.com/office/powerpoint/2010/main" val="202642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5ADE9F-616C-DFD6-1EB4-430FCEBF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4800" dirty="0"/>
              <a:t>答え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71863C-35C9-13B9-EE60-C13359C05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5400" dirty="0"/>
              <a:t>✕　</a:t>
            </a:r>
            <a:r>
              <a:rPr lang="en-US" altLang="ja-JP" sz="5400" dirty="0"/>
              <a:t>A</a:t>
            </a:r>
            <a:r>
              <a:rPr lang="ja-JP" altLang="en-US" sz="5400" dirty="0"/>
              <a:t>：</a:t>
            </a:r>
            <a:r>
              <a:rPr lang="en-US" altLang="ja-JP" sz="5400" dirty="0"/>
              <a:t>1</a:t>
            </a:r>
            <a:r>
              <a:rPr lang="ja-JP" altLang="en-US" sz="5400" dirty="0"/>
              <a:t>日分</a:t>
            </a:r>
            <a:endParaRPr lang="en-US" altLang="ja-JP" sz="5400" dirty="0"/>
          </a:p>
          <a:p>
            <a:pPr marL="0" indent="0">
              <a:buNone/>
            </a:pPr>
            <a:endParaRPr lang="en-US" altLang="ja-JP" sz="5400" dirty="0"/>
          </a:p>
          <a:p>
            <a:pPr marL="0" indent="0">
              <a:buNone/>
            </a:pPr>
            <a:r>
              <a:rPr lang="ja-JP" altLang="en-US" sz="5400" dirty="0">
                <a:solidFill>
                  <a:srgbClr val="FF0000"/>
                </a:solidFill>
              </a:rPr>
              <a:t>〇</a:t>
            </a:r>
            <a:r>
              <a:rPr lang="ja-JP" altLang="en-US" sz="5400" dirty="0"/>
              <a:t>　</a:t>
            </a:r>
            <a:r>
              <a:rPr lang="en-US" altLang="ja-JP" sz="5400" dirty="0">
                <a:solidFill>
                  <a:srgbClr val="FF0000"/>
                </a:solidFill>
              </a:rPr>
              <a:t>B</a:t>
            </a:r>
            <a:r>
              <a:rPr lang="ja-JP" altLang="en-US" sz="5400" dirty="0">
                <a:solidFill>
                  <a:srgbClr val="FF0000"/>
                </a:solidFill>
              </a:rPr>
              <a:t>：</a:t>
            </a:r>
            <a:r>
              <a:rPr lang="en-US" altLang="ja-JP" sz="5400" dirty="0">
                <a:solidFill>
                  <a:srgbClr val="FF0000"/>
                </a:solidFill>
              </a:rPr>
              <a:t>3</a:t>
            </a:r>
            <a:r>
              <a:rPr lang="ja-JP" altLang="en-US" sz="5400" dirty="0">
                <a:solidFill>
                  <a:srgbClr val="FF0000"/>
                </a:solidFill>
              </a:rPr>
              <a:t>日分～</a:t>
            </a:r>
            <a:r>
              <a:rPr lang="en-US" altLang="ja-JP" sz="5400" dirty="0">
                <a:solidFill>
                  <a:srgbClr val="FF0000"/>
                </a:solidFill>
              </a:rPr>
              <a:t>1</a:t>
            </a:r>
            <a:r>
              <a:rPr lang="ja-JP" altLang="en-US" sz="5400" dirty="0">
                <a:solidFill>
                  <a:srgbClr val="FF0000"/>
                </a:solidFill>
              </a:rPr>
              <a:t>週間分</a:t>
            </a:r>
            <a:endParaRPr lang="en-US" altLang="ja-JP" sz="5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5400" dirty="0"/>
          </a:p>
          <a:p>
            <a:pPr marL="0" indent="0">
              <a:buNone/>
            </a:pPr>
            <a:r>
              <a:rPr lang="ja-JP" altLang="en-US" sz="5400" dirty="0"/>
              <a:t>✕　</a:t>
            </a:r>
            <a:r>
              <a:rPr lang="en-US" altLang="ja-JP" sz="5400" dirty="0"/>
              <a:t>C</a:t>
            </a:r>
            <a:r>
              <a:rPr lang="ja-JP" altLang="en-US" sz="5400" dirty="0"/>
              <a:t>：</a:t>
            </a:r>
            <a:r>
              <a:rPr lang="en-US" altLang="ja-JP" sz="5400" dirty="0"/>
              <a:t>1</a:t>
            </a:r>
            <a:r>
              <a:rPr lang="ja-JP" altLang="en-US" sz="5400" dirty="0"/>
              <a:t>か月分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31553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1A521F-4777-2F0C-B3DC-CC91500F8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378405"/>
            <a:ext cx="7886700" cy="942680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/>
              <a:t>なぜ</a:t>
            </a:r>
            <a:r>
              <a:rPr lang="en-US" altLang="ja-JP" dirty="0"/>
              <a:t>3</a:t>
            </a:r>
            <a:r>
              <a:rPr lang="ja-JP" altLang="en-US" dirty="0"/>
              <a:t>日分～</a:t>
            </a:r>
            <a:r>
              <a:rPr lang="en-US" altLang="ja-JP" dirty="0"/>
              <a:t>1</a:t>
            </a:r>
            <a:r>
              <a:rPr lang="ja-JP" altLang="en-US" dirty="0"/>
              <a:t>週間分が必要？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26F257-8ADD-FC97-D5A9-8F6A76585EB6}"/>
              </a:ext>
            </a:extLst>
          </p:cNvPr>
          <p:cNvSpPr txBox="1"/>
          <p:nvPr/>
        </p:nvSpPr>
        <p:spPr>
          <a:xfrm>
            <a:off x="1824037" y="2488762"/>
            <a:ext cx="25622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ガス</a:t>
            </a:r>
            <a:endParaRPr kumimoji="1" lang="en-US" altLang="ja-JP" sz="4000" dirty="0"/>
          </a:p>
          <a:p>
            <a:pPr algn="ctr"/>
            <a:endParaRPr kumimoji="1" lang="en-US" altLang="ja-JP" sz="4000" dirty="0"/>
          </a:p>
          <a:p>
            <a:pPr algn="ctr"/>
            <a:r>
              <a:rPr kumimoji="1" lang="ja-JP" altLang="en-US" sz="4000" dirty="0"/>
              <a:t>水道</a:t>
            </a:r>
            <a:endParaRPr kumimoji="1" lang="en-US" altLang="ja-JP" sz="4000" dirty="0"/>
          </a:p>
          <a:p>
            <a:pPr algn="ctr"/>
            <a:endParaRPr kumimoji="1" lang="en-US" altLang="ja-JP" sz="4000" dirty="0"/>
          </a:p>
          <a:p>
            <a:pPr algn="ctr"/>
            <a:r>
              <a:rPr kumimoji="1" lang="ja-JP" altLang="en-US" sz="4000" dirty="0"/>
              <a:t>電気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BEFC16-5518-9F3B-AEE0-0DA35586B180}"/>
              </a:ext>
            </a:extLst>
          </p:cNvPr>
          <p:cNvSpPr txBox="1"/>
          <p:nvPr/>
        </p:nvSpPr>
        <p:spPr>
          <a:xfrm>
            <a:off x="5564993" y="3608540"/>
            <a:ext cx="322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ライフライン</a:t>
            </a:r>
          </a:p>
        </p:txBody>
      </p:sp>
      <p:pic>
        <p:nvPicPr>
          <p:cNvPr id="1028" name="Picture 4" descr="火・炎のイラスト">
            <a:extLst>
              <a:ext uri="{FF2B5EF4-FFF2-40B4-BE49-F238E27FC236}">
                <a16:creationId xmlns:a16="http://schemas.microsoft.com/office/drawing/2014/main" id="{C6ABC45B-15CB-33AC-FA5F-91371A700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2" y="2135322"/>
            <a:ext cx="914399" cy="94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蛇口からポタポタ垂れる水のイラスト（レバー式）">
            <a:extLst>
              <a:ext uri="{FF2B5EF4-FFF2-40B4-BE49-F238E27FC236}">
                <a16:creationId xmlns:a16="http://schemas.microsoft.com/office/drawing/2014/main" id="{3BFBCB8A-9C49-778D-D237-CB024FAAB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5" y="3332773"/>
            <a:ext cx="1090613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8CF661D-7392-37DA-9887-6DF279A2B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2" y="4622017"/>
            <a:ext cx="1195387" cy="12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円弧 7">
            <a:extLst>
              <a:ext uri="{FF2B5EF4-FFF2-40B4-BE49-F238E27FC236}">
                <a16:creationId xmlns:a16="http://schemas.microsoft.com/office/drawing/2014/main" id="{3E93A101-7784-A76C-2538-5919CA0B5A03}"/>
              </a:ext>
            </a:extLst>
          </p:cNvPr>
          <p:cNvSpPr/>
          <p:nvPr/>
        </p:nvSpPr>
        <p:spPr>
          <a:xfrm rot="2281217">
            <a:off x="1186164" y="1962070"/>
            <a:ext cx="3678441" cy="4902364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3F9638-03A0-5879-5F8D-7D61C7462B43}"/>
              </a:ext>
            </a:extLst>
          </p:cNvPr>
          <p:cNvSpPr txBox="1"/>
          <p:nvPr/>
        </p:nvSpPr>
        <p:spPr>
          <a:xfrm>
            <a:off x="731042" y="1369286"/>
            <a:ext cx="6060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＜調理をするときに使うもの＞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9890E64-FF4D-576E-3518-D5014EDC533D}"/>
              </a:ext>
            </a:extLst>
          </p:cNvPr>
          <p:cNvSpPr txBox="1"/>
          <p:nvPr/>
        </p:nvSpPr>
        <p:spPr>
          <a:xfrm>
            <a:off x="6367620" y="193739"/>
            <a:ext cx="132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ひつよう</a:t>
            </a:r>
          </a:p>
        </p:txBody>
      </p:sp>
    </p:spTree>
    <p:extLst>
      <p:ext uri="{BB962C8B-B14F-4D97-AF65-F5344CB8AC3E}">
        <p14:creationId xmlns:p14="http://schemas.microsoft.com/office/powerpoint/2010/main" val="11805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4bff1c-3aee-4564-8d40-f35baeba3b13" xsi:nil="true"/>
    <lcf76f155ced4ddcb4097134ff3c332f xmlns="9e101f2c-df68-4d5e-b6bc-acaed70d3d3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4E213684E0F5048895B47E158C205F3" ma:contentTypeVersion="12" ma:contentTypeDescription="新しいドキュメントを作成します。" ma:contentTypeScope="" ma:versionID="f97e12898a72159464ed36bfa169b4f0">
  <xsd:schema xmlns:xsd="http://www.w3.org/2001/XMLSchema" xmlns:xs="http://www.w3.org/2001/XMLSchema" xmlns:p="http://schemas.microsoft.com/office/2006/metadata/properties" xmlns:ns2="9e101f2c-df68-4d5e-b6bc-acaed70d3d34" xmlns:ns3="f34bff1c-3aee-4564-8d40-f35baeba3b13" targetNamespace="http://schemas.microsoft.com/office/2006/metadata/properties" ma:root="true" ma:fieldsID="39ca05189e2682ace285be4623ea275d" ns2:_="" ns3:_="">
    <xsd:import namespace="9e101f2c-df68-4d5e-b6bc-acaed70d3d34"/>
    <xsd:import namespace="f34bff1c-3aee-4564-8d40-f35baeba3b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01f2c-df68-4d5e-b6bc-acaed70d3d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2a7ce101-4326-42d9-b9eb-9612018c93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bff1c-3aee-4564-8d40-f35baeba3b1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16e46b2-07fb-4273-b35a-3309eac6fd3b}" ma:internalName="TaxCatchAll" ma:showField="CatchAllData" ma:web="f34bff1c-3aee-4564-8d40-f35baeba3b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CE442C-E144-4612-842C-7D8854949333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f34bff1c-3aee-4564-8d40-f35baeba3b13"/>
    <ds:schemaRef ds:uri="9e101f2c-df68-4d5e-b6bc-acaed70d3d34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FF9D950-1255-454A-BFA1-8D8E73CDC6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47618E-A47B-4896-9DC7-38687F4C8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101f2c-df68-4d5e-b6bc-acaed70d3d34"/>
    <ds:schemaRef ds:uri="f34bff1c-3aee-4564-8d40-f35baeba3b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1988</TotalTime>
  <Words>508</Words>
  <Application>Microsoft Office PowerPoint</Application>
  <PresentationFormat>画面に合わせる (4:3)</PresentationFormat>
  <Paragraphs>127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UD デジタル 教科書体 N-B</vt:lpstr>
      <vt:lpstr>游ゴシック</vt:lpstr>
      <vt:lpstr>Arial</vt:lpstr>
      <vt:lpstr>Calibri</vt:lpstr>
      <vt:lpstr>Calibri Light</vt:lpstr>
      <vt:lpstr>Office テーマ</vt:lpstr>
      <vt:lpstr> 　　 適切な食糧備蓄量について</vt:lpstr>
      <vt:lpstr>①備蓄食品の役割を知る。</vt:lpstr>
      <vt:lpstr>2011年  東日本大しん災の後の小売店の様子です</vt:lpstr>
      <vt:lpstr>「びちく食品」について 知っていますか？</vt:lpstr>
      <vt:lpstr>びちく食品とは</vt:lpstr>
      <vt:lpstr>クイズ</vt:lpstr>
      <vt:lpstr>問題</vt:lpstr>
      <vt:lpstr>答え</vt:lpstr>
      <vt:lpstr>なぜ3日分～1週間分が必要？</vt:lpstr>
      <vt:lpstr>なぜ3日分～1週間分が必要？</vt:lpstr>
      <vt:lpstr>PowerPoint プレゼンテーション</vt:lpstr>
      <vt:lpstr>PowerPoint プレゼンテーション</vt:lpstr>
      <vt:lpstr>備蓄食品リスト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M8　適切な食糧備蓄量について</dc:title>
  <dc:creator>京都府立大学食事科学研究室</dc:creator>
  <cp:keywords>食の防災教育資料集</cp:keywords>
  <cp:lastModifiedBy>Yuko</cp:lastModifiedBy>
  <cp:revision>51</cp:revision>
  <dcterms:created xsi:type="dcterms:W3CDTF">2022-05-12T07:12:26Z</dcterms:created>
  <dcterms:modified xsi:type="dcterms:W3CDTF">2025-04-02T01:38:58Z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0x01010084E213684E0F5048895B47E158C205F3</vt:lpwstr>
  </property>
  <property fmtid="{D5CDD505-2E9C-101B-9397-08002B2CF9AE}" pid="3" name="MediaServiceImageTags">
    <vt:lpwstr/>
  </property>
</Properties>
</file>