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82" r:id="rId6"/>
    <p:sldId id="267" r:id="rId7"/>
    <p:sldId id="270" r:id="rId8"/>
    <p:sldId id="265" r:id="rId9"/>
    <p:sldId id="274" r:id="rId10"/>
    <p:sldId id="280" r:id="rId11"/>
    <p:sldId id="287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8B82922-C6D6-AE2F-A8A1-66ABCA815D05}" name="華 秋本" initials="華秋" userId="297fb004fc5de935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4" autoAdjust="0"/>
    <p:restoredTop sz="94660"/>
  </p:normalViewPr>
  <p:slideViewPr>
    <p:cSldViewPr snapToGrid="0">
      <p:cViewPr varScale="1">
        <p:scale>
          <a:sx n="95" d="100"/>
          <a:sy n="95" d="100"/>
        </p:scale>
        <p:origin x="51" y="26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811C9-EDA4-427A-9357-1845C9269D14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D6F6B-CA1B-4AFE-81F6-DD2DD67942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908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811C9-EDA4-427A-9357-1845C9269D14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D6F6B-CA1B-4AFE-81F6-DD2DD67942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032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811C9-EDA4-427A-9357-1845C9269D14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D6F6B-CA1B-4AFE-81F6-DD2DD67942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1747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811C9-EDA4-427A-9357-1845C9269D14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D6F6B-CA1B-4AFE-81F6-DD2DD67942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384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811C9-EDA4-427A-9357-1845C9269D14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D6F6B-CA1B-4AFE-81F6-DD2DD67942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7277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811C9-EDA4-427A-9357-1845C9269D14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D6F6B-CA1B-4AFE-81F6-DD2DD67942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59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811C9-EDA4-427A-9357-1845C9269D14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D6F6B-CA1B-4AFE-81F6-DD2DD67942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065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811C9-EDA4-427A-9357-1845C9269D14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D6F6B-CA1B-4AFE-81F6-DD2DD67942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716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811C9-EDA4-427A-9357-1845C9269D14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D6F6B-CA1B-4AFE-81F6-DD2DD67942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266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811C9-EDA4-427A-9357-1845C9269D14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D6F6B-CA1B-4AFE-81F6-DD2DD67942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7385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811C9-EDA4-427A-9357-1845C9269D14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D6F6B-CA1B-4AFE-81F6-DD2DD67942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695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811C9-EDA4-427A-9357-1845C9269D14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D6F6B-CA1B-4AFE-81F6-DD2DD67942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352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maff.go.jp/j/syouan/saigai_syokutyuudoku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DE3DA87-8159-646D-1EAA-4C33F18DD99D}"/>
              </a:ext>
            </a:extLst>
          </p:cNvPr>
          <p:cNvSpPr txBox="1"/>
          <p:nvPr/>
        </p:nvSpPr>
        <p:spPr>
          <a:xfrm>
            <a:off x="1230466" y="2767281"/>
            <a:ext cx="66830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/>
              <a:t>　</a:t>
            </a:r>
            <a:endParaRPr kumimoji="1" lang="en-US" altLang="ja-JP" sz="4000" dirty="0"/>
          </a:p>
          <a:p>
            <a:pPr algn="ctr"/>
            <a:r>
              <a:rPr kumimoji="1" lang="ja-JP" altLang="en-US" sz="4000" dirty="0"/>
              <a:t>安全な食べ方について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0A92795-EBD3-8210-E750-34E0F600DE0A}"/>
              </a:ext>
            </a:extLst>
          </p:cNvPr>
          <p:cNvSpPr txBox="1"/>
          <p:nvPr/>
        </p:nvSpPr>
        <p:spPr>
          <a:xfrm>
            <a:off x="495572" y="685689"/>
            <a:ext cx="807319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ja-JP" sz="2000" dirty="0">
                <a:effectLst/>
                <a:latin typeface="+mn-ea"/>
                <a:cs typeface="Times New Roman" panose="02020603050405020304" pitchFamily="18" charset="0"/>
              </a:rPr>
              <a:t>小目標①　健康管理・衛生管理に関することを身につける</a:t>
            </a:r>
            <a:endParaRPr lang="ja-JP" altLang="en-US" sz="2000" dirty="0">
              <a:latin typeface="+mn-ea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6FB06A9-06A9-B0E6-A4EE-81FEF9C7D3FA}"/>
              </a:ext>
            </a:extLst>
          </p:cNvPr>
          <p:cNvSpPr txBox="1"/>
          <p:nvPr/>
        </p:nvSpPr>
        <p:spPr>
          <a:xfrm>
            <a:off x="3195828" y="2382560"/>
            <a:ext cx="27523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4400" b="1" dirty="0">
                <a:latin typeface="+mn-ea"/>
              </a:rPr>
              <a:t>学習１</a:t>
            </a:r>
          </a:p>
        </p:txBody>
      </p:sp>
    </p:spTree>
    <p:extLst>
      <p:ext uri="{BB962C8B-B14F-4D97-AF65-F5344CB8AC3E}">
        <p14:creationId xmlns:p14="http://schemas.microsoft.com/office/powerpoint/2010/main" val="2784482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DE3DA87-8159-646D-1EAA-4C33F18DD99D}"/>
              </a:ext>
            </a:extLst>
          </p:cNvPr>
          <p:cNvSpPr txBox="1"/>
          <p:nvPr/>
        </p:nvSpPr>
        <p:spPr>
          <a:xfrm>
            <a:off x="1054143" y="2424934"/>
            <a:ext cx="7035711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　　</a:t>
            </a:r>
            <a:r>
              <a:rPr kumimoji="1" lang="ja-JP" altLang="en-US" sz="4000" dirty="0"/>
              <a:t>②災害時に衛生的に食事を</a:t>
            </a:r>
            <a:endParaRPr kumimoji="1" lang="en-US" altLang="ja-JP" sz="4000" dirty="0"/>
          </a:p>
          <a:p>
            <a:r>
              <a:rPr kumimoji="1" lang="ja-JP" altLang="en-US" dirty="0"/>
              <a:t>　　　　　</a:t>
            </a:r>
            <a:endParaRPr kumimoji="1" lang="en-US" altLang="ja-JP" dirty="0"/>
          </a:p>
          <a:p>
            <a:pPr algn="ctr"/>
            <a:r>
              <a:rPr kumimoji="1" lang="ja-JP" altLang="en-US" sz="4000" dirty="0"/>
              <a:t>摂る方法を考える。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672D7A7-FDE7-0663-CAEC-3635E80635B7}"/>
              </a:ext>
            </a:extLst>
          </p:cNvPr>
          <p:cNvSpPr txBox="1"/>
          <p:nvPr/>
        </p:nvSpPr>
        <p:spPr>
          <a:xfrm>
            <a:off x="3195827" y="1879640"/>
            <a:ext cx="27523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4400" b="1" dirty="0">
                <a:latin typeface="+mn-ea"/>
              </a:rPr>
              <a:t>学習１</a:t>
            </a:r>
          </a:p>
        </p:txBody>
      </p:sp>
    </p:spTree>
    <p:extLst>
      <p:ext uri="{BB962C8B-B14F-4D97-AF65-F5344CB8AC3E}">
        <p14:creationId xmlns:p14="http://schemas.microsoft.com/office/powerpoint/2010/main" val="2565708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E5EEE16-72E0-4749-2756-4D32398F3015}"/>
              </a:ext>
            </a:extLst>
          </p:cNvPr>
          <p:cNvSpPr txBox="1"/>
          <p:nvPr/>
        </p:nvSpPr>
        <p:spPr>
          <a:xfrm>
            <a:off x="419956" y="2268558"/>
            <a:ext cx="83040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/>
              <a:t>　　　　　　　　　　　　　　　　　　てき</a:t>
            </a:r>
            <a:endParaRPr kumimoji="1" lang="en-US" altLang="ja-JP" sz="2400" dirty="0"/>
          </a:p>
          <a:p>
            <a:pPr algn="ctr"/>
            <a:r>
              <a:rPr kumimoji="1" lang="ja-JP" altLang="en-US" sz="4800" dirty="0"/>
              <a:t>さいがい時にえいせい的に</a:t>
            </a:r>
            <a:endParaRPr kumimoji="1" lang="en-US" altLang="ja-JP" sz="4800" dirty="0"/>
          </a:p>
          <a:p>
            <a:pPr algn="ctr"/>
            <a:r>
              <a:rPr kumimoji="1" lang="ja-JP" altLang="en-US" sz="4800" dirty="0"/>
              <a:t>食事をとる方法を考えよう。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FE54AE3-1DC1-A05C-1642-346549AFA41A}"/>
              </a:ext>
            </a:extLst>
          </p:cNvPr>
          <p:cNvSpPr txBox="1"/>
          <p:nvPr/>
        </p:nvSpPr>
        <p:spPr>
          <a:xfrm>
            <a:off x="665116" y="1100413"/>
            <a:ext cx="225517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4800" b="1" u="sng" dirty="0"/>
              <a:t>めあて</a:t>
            </a:r>
            <a:endParaRPr kumimoji="1" lang="en-US" altLang="ja-JP" sz="4800" b="1" u="sng" dirty="0"/>
          </a:p>
        </p:txBody>
      </p:sp>
    </p:spTree>
    <p:extLst>
      <p:ext uri="{BB962C8B-B14F-4D97-AF65-F5344CB8AC3E}">
        <p14:creationId xmlns:p14="http://schemas.microsoft.com/office/powerpoint/2010/main" val="3766156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F318E65-F55C-8805-17CA-6E79CC6CFEBB}"/>
              </a:ext>
            </a:extLst>
          </p:cNvPr>
          <p:cNvSpPr txBox="1"/>
          <p:nvPr/>
        </p:nvSpPr>
        <p:spPr>
          <a:xfrm>
            <a:off x="189562" y="373637"/>
            <a:ext cx="8746959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さいがい時は・・・</a:t>
            </a:r>
            <a:endParaRPr kumimoji="1" lang="en-US" altLang="ja-JP" sz="2800" b="1" dirty="0"/>
          </a:p>
          <a:p>
            <a:endParaRPr kumimoji="1" lang="en-US" altLang="ja-JP" dirty="0"/>
          </a:p>
          <a:p>
            <a:r>
              <a:rPr kumimoji="1" lang="ja-JP" altLang="en-US" dirty="0"/>
              <a:t>　</a:t>
            </a:r>
            <a:r>
              <a:rPr kumimoji="1" lang="ja-JP" altLang="en-US" sz="2000" dirty="0"/>
              <a:t>　　　　じょ</a:t>
            </a:r>
            <a:endParaRPr kumimoji="1" lang="en-US" altLang="ja-JP" sz="2000" dirty="0"/>
          </a:p>
          <a:p>
            <a:r>
              <a:rPr kumimoji="1" lang="ja-JP" altLang="en-US" sz="2700" dirty="0"/>
              <a:t>・ひなん所などで多くの人が手すりなどにふれる。</a:t>
            </a:r>
            <a:endParaRPr kumimoji="1" lang="en-US" altLang="ja-JP" sz="2700" dirty="0"/>
          </a:p>
          <a:p>
            <a:endParaRPr kumimoji="1" lang="en-US" altLang="ja-JP" sz="2000" dirty="0"/>
          </a:p>
          <a:p>
            <a:r>
              <a:rPr kumimoji="1" lang="ja-JP" altLang="en-US" sz="2700" dirty="0"/>
              <a:t>　　　　　　　　　   </a:t>
            </a:r>
            <a:r>
              <a:rPr kumimoji="1" lang="ja-JP" altLang="en-US" sz="2000" dirty="0"/>
              <a:t>　　　  きぐ　　　 　</a:t>
            </a:r>
            <a:endParaRPr kumimoji="1" lang="en-US" altLang="ja-JP" sz="2000" dirty="0"/>
          </a:p>
          <a:p>
            <a:r>
              <a:rPr kumimoji="1" lang="ja-JP" altLang="en-US" sz="2700" dirty="0"/>
              <a:t>・水が出なくて、手や調理器具、お皿が十分に</a:t>
            </a:r>
            <a:endParaRPr kumimoji="1" lang="en-US" altLang="ja-JP" sz="2700" dirty="0"/>
          </a:p>
          <a:p>
            <a:r>
              <a:rPr kumimoji="1" lang="ja-JP" altLang="en-US" sz="2000" dirty="0"/>
              <a:t>　あら　          かのうせい</a:t>
            </a:r>
            <a:endParaRPr kumimoji="1" lang="en-US" altLang="ja-JP" sz="2000" dirty="0"/>
          </a:p>
          <a:p>
            <a:r>
              <a:rPr kumimoji="1" lang="ja-JP" altLang="en-US" sz="2700" dirty="0"/>
              <a:t>　洗えない可能性がある。</a:t>
            </a:r>
            <a:endParaRPr kumimoji="1" lang="en-US" altLang="ja-JP" sz="2700" dirty="0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42386B8C-AE2E-7A72-429D-FB4C3D869A61}"/>
              </a:ext>
            </a:extLst>
          </p:cNvPr>
          <p:cNvGrpSpPr/>
          <p:nvPr/>
        </p:nvGrpSpPr>
        <p:grpSpPr>
          <a:xfrm>
            <a:off x="5970291" y="2772966"/>
            <a:ext cx="3197653" cy="2231025"/>
            <a:chOff x="12013270" y="3281288"/>
            <a:chExt cx="3677491" cy="2200194"/>
          </a:xfrm>
        </p:grpSpPr>
        <p:sp>
          <p:nvSpPr>
            <p:cNvPr id="6" name="爆発: 14 pt 5">
              <a:extLst>
                <a:ext uri="{FF2B5EF4-FFF2-40B4-BE49-F238E27FC236}">
                  <a16:creationId xmlns:a16="http://schemas.microsoft.com/office/drawing/2014/main" id="{C0DAE65A-1DB9-12DE-8C46-94E046EE8534}"/>
                </a:ext>
              </a:extLst>
            </p:cNvPr>
            <p:cNvSpPr/>
            <p:nvPr/>
          </p:nvSpPr>
          <p:spPr>
            <a:xfrm rot="888917">
              <a:off x="12013270" y="3281288"/>
              <a:ext cx="3677491" cy="2200194"/>
            </a:xfrm>
            <a:prstGeom prst="irregularSeal2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8D6DF058-AB12-9417-7729-743D632EAEE8}"/>
                </a:ext>
              </a:extLst>
            </p:cNvPr>
            <p:cNvSpPr txBox="1"/>
            <p:nvPr/>
          </p:nvSpPr>
          <p:spPr>
            <a:xfrm>
              <a:off x="12281654" y="4060900"/>
              <a:ext cx="2883780" cy="865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b="1" dirty="0"/>
                <a:t> 「</a:t>
              </a:r>
              <a:r>
                <a:rPr kumimoji="1" lang="ja-JP" altLang="en-US" sz="2300" b="1" dirty="0"/>
                <a:t>きん」が手に</a:t>
              </a:r>
              <a:endParaRPr kumimoji="1" lang="en-US" altLang="ja-JP" sz="2300" b="1" dirty="0"/>
            </a:p>
            <a:p>
              <a:r>
                <a:rPr kumimoji="1" lang="ja-JP" altLang="en-US" sz="2300" b="1" dirty="0"/>
                <a:t> 　つきやすい</a:t>
              </a:r>
            </a:p>
          </p:txBody>
        </p:sp>
      </p:grp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ABEBEAF-338B-F707-CA20-DEBB5F2C2ABA}"/>
              </a:ext>
            </a:extLst>
          </p:cNvPr>
          <p:cNvSpPr txBox="1"/>
          <p:nvPr/>
        </p:nvSpPr>
        <p:spPr>
          <a:xfrm>
            <a:off x="614303" y="4453490"/>
            <a:ext cx="7915393" cy="21544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kumimoji="1" lang="ja-JP" altLang="en-US" sz="3200" b="1" dirty="0"/>
              <a:t>そのままの手で食品をさわって食べると</a:t>
            </a:r>
            <a:endParaRPr kumimoji="1" lang="en-US" altLang="ja-JP" sz="3200" b="1" dirty="0"/>
          </a:p>
          <a:p>
            <a:r>
              <a:rPr kumimoji="1" lang="ja-JP" altLang="en-US" sz="2000" b="1" dirty="0"/>
              <a:t>      　　　　　　　　　　　　　　</a:t>
            </a:r>
            <a:endParaRPr kumimoji="1" lang="en-US" altLang="ja-JP" sz="2000" b="1" dirty="0"/>
          </a:p>
          <a:p>
            <a:pPr algn="ctr"/>
            <a:r>
              <a:rPr kumimoji="1" lang="ja-JP" altLang="en-US" sz="3200" b="1" dirty="0"/>
              <a:t>「きん」や「ウイルス」も体の中に入り、</a:t>
            </a:r>
            <a:endParaRPr kumimoji="1" lang="en-US" altLang="ja-JP" sz="3200" b="1" dirty="0"/>
          </a:p>
          <a:p>
            <a:pPr algn="just"/>
            <a:r>
              <a:rPr kumimoji="1" lang="ja-JP" altLang="en-US" sz="1400" b="1" dirty="0"/>
              <a:t>　　　　　　　</a:t>
            </a:r>
            <a:r>
              <a:rPr kumimoji="1" lang="ja-JP" altLang="en-US" b="1" dirty="0">
                <a:solidFill>
                  <a:srgbClr val="FF0000"/>
                </a:solidFill>
              </a:rPr>
              <a:t>しょくちゅうどく</a:t>
            </a:r>
            <a:endParaRPr kumimoji="1" lang="en-US" altLang="ja-JP" sz="1400" b="1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3200" b="1" dirty="0"/>
              <a:t>「</a:t>
            </a:r>
            <a:r>
              <a:rPr kumimoji="1" lang="ja-JP" altLang="en-US" sz="3200" b="1" dirty="0">
                <a:solidFill>
                  <a:srgbClr val="FF0000"/>
                </a:solidFill>
              </a:rPr>
              <a:t>食中毒</a:t>
            </a:r>
            <a:r>
              <a:rPr kumimoji="1" lang="ja-JP" altLang="en-US" sz="3200" b="1" dirty="0"/>
              <a:t>」になることがある。</a:t>
            </a:r>
          </a:p>
        </p:txBody>
      </p:sp>
      <p:sp>
        <p:nvSpPr>
          <p:cNvPr id="8" name="矢印: 下 7">
            <a:extLst>
              <a:ext uri="{FF2B5EF4-FFF2-40B4-BE49-F238E27FC236}">
                <a16:creationId xmlns:a16="http://schemas.microsoft.com/office/drawing/2014/main" id="{C661E949-B23F-FF9D-D62E-43C3C87AF3D8}"/>
              </a:ext>
            </a:extLst>
          </p:cNvPr>
          <p:cNvSpPr/>
          <p:nvPr/>
        </p:nvSpPr>
        <p:spPr>
          <a:xfrm>
            <a:off x="4323808" y="3736271"/>
            <a:ext cx="478465" cy="531628"/>
          </a:xfrm>
          <a:prstGeom prst="downArrow">
            <a:avLst/>
          </a:prstGeom>
          <a:solidFill>
            <a:srgbClr val="CCECFF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797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F9936834-63FA-DCF3-8B2A-A1DF1BE1AD91}"/>
              </a:ext>
            </a:extLst>
          </p:cNvPr>
          <p:cNvSpPr/>
          <p:nvPr/>
        </p:nvSpPr>
        <p:spPr>
          <a:xfrm>
            <a:off x="318976" y="328481"/>
            <a:ext cx="3157869" cy="92503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337A5C9-A999-4120-58C2-846A0D67A9F5}"/>
              </a:ext>
            </a:extLst>
          </p:cNvPr>
          <p:cNvSpPr txBox="1"/>
          <p:nvPr/>
        </p:nvSpPr>
        <p:spPr>
          <a:xfrm>
            <a:off x="783065" y="2103980"/>
            <a:ext cx="757786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　   　　　　　　　てき　       しょくじ</a:t>
            </a:r>
            <a:endParaRPr kumimoji="1" lang="en-US" altLang="ja-JP" sz="2000" b="1" dirty="0"/>
          </a:p>
          <a:p>
            <a:pPr algn="ctr"/>
            <a:r>
              <a:rPr kumimoji="1" lang="ja-JP" altLang="en-US" sz="4400" b="1" u="sng" dirty="0"/>
              <a:t>えいせい的に食事をとるには、</a:t>
            </a:r>
            <a:endParaRPr kumimoji="1" lang="en-US" altLang="ja-JP" sz="4400" b="1" u="sng" dirty="0"/>
          </a:p>
          <a:p>
            <a:pPr algn="ctr"/>
            <a:endParaRPr kumimoji="1" lang="en-US" altLang="ja-JP" sz="2000" b="1" u="sng" dirty="0"/>
          </a:p>
          <a:p>
            <a:pPr algn="ctr"/>
            <a:r>
              <a:rPr kumimoji="1" lang="ja-JP" altLang="en-US" sz="4400" b="1" u="sng" dirty="0"/>
              <a:t>どんなことに気をつければ</a:t>
            </a:r>
            <a:endParaRPr kumimoji="1" lang="en-US" altLang="ja-JP" sz="4400" b="1" u="sng" dirty="0"/>
          </a:p>
          <a:p>
            <a:pPr algn="ctr"/>
            <a:endParaRPr kumimoji="1" lang="en-US" altLang="ja-JP" sz="2000" b="1" u="sng" dirty="0"/>
          </a:p>
          <a:p>
            <a:pPr algn="ctr"/>
            <a:r>
              <a:rPr kumimoji="1" lang="ja-JP" altLang="en-US" sz="4400" b="1" u="sng" dirty="0"/>
              <a:t>いいだろう？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2701A2B-77ED-D3F2-8DB7-90F10777DCB1}"/>
              </a:ext>
            </a:extLst>
          </p:cNvPr>
          <p:cNvSpPr txBox="1"/>
          <p:nvPr/>
        </p:nvSpPr>
        <p:spPr>
          <a:xfrm>
            <a:off x="414670" y="467833"/>
            <a:ext cx="3062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考えてみよう</a:t>
            </a:r>
          </a:p>
        </p:txBody>
      </p:sp>
    </p:spTree>
    <p:extLst>
      <p:ext uri="{BB962C8B-B14F-4D97-AF65-F5344CB8AC3E}">
        <p14:creationId xmlns:p14="http://schemas.microsoft.com/office/powerpoint/2010/main" val="1229177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9D59D4F-21FC-8C65-F869-F0DCE9E67109}"/>
              </a:ext>
            </a:extLst>
          </p:cNvPr>
          <p:cNvSpPr txBox="1"/>
          <p:nvPr/>
        </p:nvSpPr>
        <p:spPr>
          <a:xfrm>
            <a:off x="250984" y="554572"/>
            <a:ext cx="30344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食べたいご飯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4C9D321-37E8-4444-90A3-09EF5DAFF671}"/>
              </a:ext>
            </a:extLst>
          </p:cNvPr>
          <p:cNvSpPr txBox="1"/>
          <p:nvPr/>
        </p:nvSpPr>
        <p:spPr>
          <a:xfrm>
            <a:off x="350874" y="1765856"/>
            <a:ext cx="6430926" cy="4216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dirty="0"/>
              <a:t>朝：おにぎり</a:t>
            </a:r>
            <a:endParaRPr lang="en-US" altLang="ja-JP" sz="2800" dirty="0"/>
          </a:p>
          <a:p>
            <a:endParaRPr lang="en-US" altLang="ja-JP" sz="2800" dirty="0"/>
          </a:p>
          <a:p>
            <a:endParaRPr lang="en-US" altLang="ja-JP" sz="2800" dirty="0"/>
          </a:p>
          <a:p>
            <a:endParaRPr lang="ja-JP" altLang="en-US" sz="2800" dirty="0"/>
          </a:p>
          <a:p>
            <a:r>
              <a:rPr lang="ja-JP" altLang="en-US" sz="2800" dirty="0"/>
              <a:t>昼：カレーライス（レトルト）</a:t>
            </a:r>
            <a:endParaRPr lang="en-US" altLang="ja-JP" sz="2800" dirty="0"/>
          </a:p>
          <a:p>
            <a:endParaRPr lang="en-US" altLang="ja-JP" sz="2800" dirty="0"/>
          </a:p>
          <a:p>
            <a:endParaRPr lang="en-US" altLang="ja-JP" sz="2800" dirty="0"/>
          </a:p>
          <a:p>
            <a:endParaRPr lang="en-US" altLang="ja-JP" sz="2800" dirty="0"/>
          </a:p>
          <a:p>
            <a:r>
              <a:rPr lang="ja-JP" altLang="en-US" sz="1600" dirty="0"/>
              <a:t>　　　　　　　　　　　　  </a:t>
            </a:r>
            <a:endParaRPr lang="en-US" altLang="ja-JP" sz="1600" dirty="0"/>
          </a:p>
          <a:p>
            <a:r>
              <a:rPr lang="ja-JP" altLang="en-US" sz="2800" dirty="0"/>
              <a:t>夜：みそしる、たきこみごはん</a:t>
            </a:r>
          </a:p>
        </p:txBody>
      </p:sp>
      <p:pic>
        <p:nvPicPr>
          <p:cNvPr id="4098" name="Picture 2" descr="丸いおにぎりのイラスト | かわいいフリー素材集 いらすとや">
            <a:extLst>
              <a:ext uri="{FF2B5EF4-FFF2-40B4-BE49-F238E27FC236}">
                <a16:creationId xmlns:a16="http://schemas.microsoft.com/office/drawing/2014/main" id="{85D752B2-D18D-9ACA-D939-FFDD1E48E2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7869" y="1248201"/>
            <a:ext cx="1499192" cy="1402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レトルトカレーのイラスト | かわいいフリー素材集 いらすとや">
            <a:extLst>
              <a:ext uri="{FF2B5EF4-FFF2-40B4-BE49-F238E27FC236}">
                <a16:creationId xmlns:a16="http://schemas.microsoft.com/office/drawing/2014/main" id="{E7A1A58C-CA67-3123-01E7-F715E03D79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715" y="2650462"/>
            <a:ext cx="1645636" cy="1964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お味噌汁のイラスト | かわいいフリー素材集 いらすとや">
            <a:extLst>
              <a:ext uri="{FF2B5EF4-FFF2-40B4-BE49-F238E27FC236}">
                <a16:creationId xmlns:a16="http://schemas.microsoft.com/office/drawing/2014/main" id="{1EA15E35-A77A-928C-B0D6-5BD7804556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2159" y="4996526"/>
            <a:ext cx="1499192" cy="1479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炊き込みご飯のイラスト | かわいいフリー素材集 いらすとや">
            <a:extLst>
              <a:ext uri="{FF2B5EF4-FFF2-40B4-BE49-F238E27FC236}">
                <a16:creationId xmlns:a16="http://schemas.microsoft.com/office/drawing/2014/main" id="{20A5087A-EC62-7619-BB27-61F02082DA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3934" y="5056454"/>
            <a:ext cx="1499192" cy="1359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5479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BD09537-B681-4387-A0D4-50A1E03D391E}"/>
              </a:ext>
            </a:extLst>
          </p:cNvPr>
          <p:cNvSpPr txBox="1"/>
          <p:nvPr/>
        </p:nvSpPr>
        <p:spPr>
          <a:xfrm>
            <a:off x="200025" y="285750"/>
            <a:ext cx="28098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持ち物リスト</a:t>
            </a:r>
          </a:p>
        </p:txBody>
      </p:sp>
      <p:pic>
        <p:nvPicPr>
          <p:cNvPr id="1026" name="Picture 2" descr="食品用ラップのイラスト | 商用OKの無料イラスト素材サイト ツカッテ">
            <a:extLst>
              <a:ext uri="{FF2B5EF4-FFF2-40B4-BE49-F238E27FC236}">
                <a16:creationId xmlns:a16="http://schemas.microsoft.com/office/drawing/2014/main" id="{49858DC4-130E-4A20-A660-22E7722F31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948" y="1046747"/>
            <a:ext cx="3429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紙皿 イラスト素材 - iStock">
            <a:extLst>
              <a:ext uri="{FF2B5EF4-FFF2-40B4-BE49-F238E27FC236}">
                <a16:creationId xmlns:a16="http://schemas.microsoft.com/office/drawing/2014/main" id="{F1136836-5EAB-4F0E-9A80-59ECF0C371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6570" y="424113"/>
            <a:ext cx="2337134" cy="2337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紙皿 イラスト素材 - iStock">
            <a:extLst>
              <a:ext uri="{FF2B5EF4-FFF2-40B4-BE49-F238E27FC236}">
                <a16:creationId xmlns:a16="http://schemas.microsoft.com/office/drawing/2014/main" id="{1974DFE5-082D-4468-ABB4-E464D510FB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6841" y="424113"/>
            <a:ext cx="2337134" cy="2337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ウェットティッシュのイラスト | かわいいフリー素材集 いらすとや">
            <a:extLst>
              <a:ext uri="{FF2B5EF4-FFF2-40B4-BE49-F238E27FC236}">
                <a16:creationId xmlns:a16="http://schemas.microsoft.com/office/drawing/2014/main" id="{0C5CB77B-F5CD-489E-8C6F-572A550207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4475747"/>
            <a:ext cx="2979320" cy="2333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割り箸のイラスト | かわいいフリー素材集 いらすとや">
            <a:extLst>
              <a:ext uri="{FF2B5EF4-FFF2-40B4-BE49-F238E27FC236}">
                <a16:creationId xmlns:a16="http://schemas.microsoft.com/office/drawing/2014/main" id="{6170982C-BECA-46ED-8BF4-965796FB31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8703" y="3942828"/>
            <a:ext cx="1973178" cy="1973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アルコール消毒液のイラスト">
            <a:extLst>
              <a:ext uri="{FF2B5EF4-FFF2-40B4-BE49-F238E27FC236}">
                <a16:creationId xmlns:a16="http://schemas.microsoft.com/office/drawing/2014/main" id="{5B80B35D-D107-E217-9FA4-8BB1B40E21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6840" y="3631009"/>
            <a:ext cx="2337134" cy="2596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9833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2D0FF0C-D462-B578-987D-739274E0F47B}"/>
              </a:ext>
            </a:extLst>
          </p:cNvPr>
          <p:cNvSpPr txBox="1"/>
          <p:nvPr/>
        </p:nvSpPr>
        <p:spPr>
          <a:xfrm>
            <a:off x="58492" y="202835"/>
            <a:ext cx="196370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dirty="0"/>
              <a:t>（参考）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917C4BD-D92A-CD6A-5B20-5E10F8DB7063}"/>
              </a:ext>
            </a:extLst>
          </p:cNvPr>
          <p:cNvSpPr txBox="1"/>
          <p:nvPr/>
        </p:nvSpPr>
        <p:spPr>
          <a:xfrm>
            <a:off x="58492" y="824010"/>
            <a:ext cx="854547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800" b="1" dirty="0"/>
              <a:t>【</a:t>
            </a:r>
            <a:r>
              <a:rPr lang="ja-JP" altLang="en-US" sz="2800" b="1" dirty="0"/>
              <a:t>災害時の食事で気をつけること</a:t>
            </a:r>
            <a:r>
              <a:rPr lang="en-US" altLang="ja-JP" sz="2800" b="1" dirty="0"/>
              <a:t>】</a:t>
            </a:r>
            <a:endParaRPr lang="ja-JP" altLang="en-US" sz="2800" b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D6CE8D5-C4A5-140F-A76E-DE13F9D9FCA4}"/>
              </a:ext>
            </a:extLst>
          </p:cNvPr>
          <p:cNvSpPr txBox="1"/>
          <p:nvPr/>
        </p:nvSpPr>
        <p:spPr>
          <a:xfrm>
            <a:off x="466687" y="1445186"/>
            <a:ext cx="8545476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dirty="0"/>
              <a:t>●石けんなどでしっかり手を洗う。</a:t>
            </a:r>
            <a:endParaRPr lang="en-US" altLang="ja-JP" sz="2800" dirty="0"/>
          </a:p>
          <a:p>
            <a:endParaRPr lang="en-US" altLang="ja-JP" sz="2800" dirty="0"/>
          </a:p>
          <a:p>
            <a:r>
              <a:rPr lang="ja-JP" altLang="en-US" sz="2800" dirty="0"/>
              <a:t>　☆水が出ない時は、</a:t>
            </a:r>
            <a:endParaRPr lang="en-US" altLang="ja-JP" sz="2800" dirty="0"/>
          </a:p>
          <a:p>
            <a:r>
              <a:rPr lang="ja-JP" altLang="en-US" sz="2800" dirty="0"/>
              <a:t>　①ウェットティッシュ等で汚れをふき取る。</a:t>
            </a:r>
            <a:endParaRPr lang="en-US" altLang="ja-JP" sz="2800" dirty="0"/>
          </a:p>
          <a:p>
            <a:r>
              <a:rPr lang="ja-JP" altLang="en-US" sz="2800" dirty="0"/>
              <a:t>　②アルコール消毒をする。</a:t>
            </a:r>
            <a:endParaRPr lang="en-US" altLang="ja-JP" sz="2800" dirty="0"/>
          </a:p>
          <a:p>
            <a:endParaRPr lang="en-US" altLang="ja-JP" sz="2800" dirty="0"/>
          </a:p>
          <a:p>
            <a:r>
              <a:rPr lang="ja-JP" altLang="en-US" sz="2800" dirty="0"/>
              <a:t>●一度で食べきるようにする。</a:t>
            </a:r>
            <a:endParaRPr lang="en-US" altLang="ja-JP" sz="2800" dirty="0"/>
          </a:p>
          <a:p>
            <a:endParaRPr lang="en-US" altLang="ja-JP" sz="2800" dirty="0"/>
          </a:p>
          <a:p>
            <a:r>
              <a:rPr lang="ja-JP" altLang="en-US" sz="2800" dirty="0"/>
              <a:t>●食器を洗えない時は、食器にラップなどを巻いて　</a:t>
            </a:r>
            <a:endParaRPr lang="en-US" altLang="ja-JP" sz="2800" dirty="0"/>
          </a:p>
          <a:p>
            <a:r>
              <a:rPr lang="ja-JP" altLang="en-US" sz="2800" dirty="0"/>
              <a:t>　使用する。使用後はラップを捨てる。</a:t>
            </a:r>
          </a:p>
        </p:txBody>
      </p:sp>
      <p:pic>
        <p:nvPicPr>
          <p:cNvPr id="3074" name="Picture 2" descr="手のアルコール消毒のイラスト">
            <a:extLst>
              <a:ext uri="{FF2B5EF4-FFF2-40B4-BE49-F238E27FC236}">
                <a16:creationId xmlns:a16="http://schemas.microsoft.com/office/drawing/2014/main" id="{4FD56674-0512-42F2-92D4-63E465251A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2953" y="932075"/>
            <a:ext cx="1587150" cy="1653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ウェットティッシュのイラスト（ボトル型）">
            <a:extLst>
              <a:ext uri="{FF2B5EF4-FFF2-40B4-BE49-F238E27FC236}">
                <a16:creationId xmlns:a16="http://schemas.microsoft.com/office/drawing/2014/main" id="{377CD4C8-9D86-4F98-BA54-242547F835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7845" y="406852"/>
            <a:ext cx="1451288" cy="1668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8BE4706-597A-B4E2-7A1A-8CEC6D866373}"/>
              </a:ext>
            </a:extLst>
          </p:cNvPr>
          <p:cNvSpPr txBox="1"/>
          <p:nvPr/>
        </p:nvSpPr>
        <p:spPr>
          <a:xfrm>
            <a:off x="466686" y="6151849"/>
            <a:ext cx="8003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（引用）避難所・炊き出しでの食中毒予防について：農林水産省</a:t>
            </a:r>
            <a:r>
              <a:rPr lang="ja-JP" altLang="en-US" sz="1600" dirty="0"/>
              <a:t> </a:t>
            </a:r>
            <a:r>
              <a:rPr kumimoji="1" lang="en-US" altLang="ja-JP" sz="1600" dirty="0"/>
              <a:t>(2025.1.13</a:t>
            </a:r>
            <a:r>
              <a:rPr kumimoji="1" lang="ja-JP" altLang="en-US" sz="1600" dirty="0"/>
              <a:t>閲覧</a:t>
            </a:r>
            <a:r>
              <a:rPr kumimoji="1" lang="en-US" altLang="ja-JP" sz="1600" dirty="0"/>
              <a:t>)</a:t>
            </a:r>
            <a:endParaRPr kumimoji="1" lang="en-US" altLang="ja-JP" sz="1600" dirty="0"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kumimoji="1" lang="en-US" altLang="ja-JP" sz="1600" dirty="0">
                <a:solidFill>
                  <a:srgbClr val="0563C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https://www.maff.go.jp/j/syouan//saigai_syokutyuudoku.html</a:t>
            </a:r>
            <a:endParaRPr kumimoji="1"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1722141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4E213684E0F5048895B47E158C205F3" ma:contentTypeVersion="12" ma:contentTypeDescription="新しいドキュメントを作成します。" ma:contentTypeScope="" ma:versionID="f97e12898a72159464ed36bfa169b4f0">
  <xsd:schema xmlns:xsd="http://www.w3.org/2001/XMLSchema" xmlns:xs="http://www.w3.org/2001/XMLSchema" xmlns:p="http://schemas.microsoft.com/office/2006/metadata/properties" xmlns:ns2="9e101f2c-df68-4d5e-b6bc-acaed70d3d34" xmlns:ns3="f34bff1c-3aee-4564-8d40-f35baeba3b13" targetNamespace="http://schemas.microsoft.com/office/2006/metadata/properties" ma:root="true" ma:fieldsID="39ca05189e2682ace285be4623ea275d" ns2:_="" ns3:_="">
    <xsd:import namespace="9e101f2c-df68-4d5e-b6bc-acaed70d3d34"/>
    <xsd:import namespace="f34bff1c-3aee-4564-8d40-f35baeba3b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101f2c-df68-4d5e-b6bc-acaed70d3d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2a7ce101-4326-42d9-b9eb-9612018c93a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4bff1c-3aee-4564-8d40-f35baeba3b1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16e46b2-07fb-4273-b35a-3309eac6fd3b}" ma:internalName="TaxCatchAll" ma:showField="CatchAllData" ma:web="f34bff1c-3aee-4564-8d40-f35baeba3b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4bff1c-3aee-4564-8d40-f35baeba3b13" xsi:nil="true"/>
    <lcf76f155ced4ddcb4097134ff3c332f xmlns="9e101f2c-df68-4d5e-b6bc-acaed70d3d3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39687B1-6955-4D5E-B6B9-00A3858A133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F6D444F-3E23-4407-95F8-4C686F6207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101f2c-df68-4d5e-b6bc-acaed70d3d34"/>
    <ds:schemaRef ds:uri="f34bff1c-3aee-4564-8d40-f35baeba3b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F4FCB13-55A9-46F1-B21B-B6AB43D09592}">
  <ds:schemaRefs>
    <ds:schemaRef ds:uri="http://schemas.microsoft.com/office/2006/metadata/properties"/>
    <ds:schemaRef ds:uri="http://schemas.microsoft.com/office/infopath/2007/PartnerControls"/>
    <ds:schemaRef ds:uri="f34bff1c-3aee-4564-8d40-f35baeba3b13"/>
    <ds:schemaRef ds:uri="9e101f2c-df68-4d5e-b6bc-acaed70d3d3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69</TotalTime>
  <Words>316</Words>
  <Application>Microsoft Office PowerPoint</Application>
  <PresentationFormat>画面に合わせる (4:3)</PresentationFormat>
  <Paragraphs>63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HGP創英角ﾎﾟｯﾌﾟ体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華 秋本</dc:creator>
  <cp:lastModifiedBy>Yuko Yoshi</cp:lastModifiedBy>
  <cp:revision>8</cp:revision>
  <dcterms:created xsi:type="dcterms:W3CDTF">2024-12-04T04:48:54Z</dcterms:created>
  <dcterms:modified xsi:type="dcterms:W3CDTF">2025-05-12T07:40:46Z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0x01010084E213684E0F5048895B47E158C205F3</vt:lpwstr>
  </property>
</Properties>
</file>